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85" r:id="rId3"/>
    <p:sldId id="297" r:id="rId4"/>
    <p:sldId id="257" r:id="rId5"/>
    <p:sldId id="268" r:id="rId6"/>
    <p:sldId id="269" r:id="rId7"/>
    <p:sldId id="298" r:id="rId8"/>
    <p:sldId id="303" r:id="rId9"/>
    <p:sldId id="301" r:id="rId10"/>
    <p:sldId id="318" r:id="rId11"/>
    <p:sldId id="300" r:id="rId12"/>
    <p:sldId id="304" r:id="rId13"/>
    <p:sldId id="311" r:id="rId14"/>
    <p:sldId id="305" r:id="rId15"/>
    <p:sldId id="306" r:id="rId16"/>
    <p:sldId id="320" r:id="rId17"/>
    <p:sldId id="307" r:id="rId18"/>
    <p:sldId id="308" r:id="rId19"/>
    <p:sldId id="319" r:id="rId20"/>
    <p:sldId id="309" r:id="rId21"/>
    <p:sldId id="317" r:id="rId22"/>
    <p:sldId id="313" r:id="rId23"/>
    <p:sldId id="321" r:id="rId24"/>
    <p:sldId id="26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12" autoAdjust="0"/>
  </p:normalViewPr>
  <p:slideViewPr>
    <p:cSldViewPr snapToGrid="0">
      <p:cViewPr varScale="1">
        <p:scale>
          <a:sx n="73" d="100"/>
          <a:sy n="73" d="100"/>
        </p:scale>
        <p:origin x="1218" y="60"/>
      </p:cViewPr>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79D6E-2101-4AA5-AA1B-A0110030F9ED}" type="datetimeFigureOut">
              <a:rPr lang="en-US" smtClean="0"/>
              <a:t>6/7/2020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9BEB60-37E7-4639-913F-1455716D85ED}" type="slidenum">
              <a:rPr lang="en-US" smtClean="0"/>
              <a:t>20</a:t>
            </a:fld>
            <a:endParaRPr lang="en-US"/>
          </a:p>
        </p:txBody>
      </p:sp>
    </p:spTree>
    <p:extLst>
      <p:ext uri="{BB962C8B-B14F-4D97-AF65-F5344CB8AC3E}">
        <p14:creationId xmlns:p14="http://schemas.microsoft.com/office/powerpoint/2010/main" val="1995222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fld id="{87A52F3A-F2F3-4275-8C17-0100B4975E2C}" type="slidenum">
              <a:rPr lang="en-US" altLang="en-US" smtClean="0"/>
              <a:pPr/>
              <a:t>21</a:t>
            </a:fld>
            <a:endParaRPr lang="en-US" altLang="en-US" smtClean="0"/>
          </a:p>
        </p:txBody>
      </p:sp>
    </p:spTree>
    <p:extLst>
      <p:ext uri="{BB962C8B-B14F-4D97-AF65-F5344CB8AC3E}">
        <p14:creationId xmlns:p14="http://schemas.microsoft.com/office/powerpoint/2010/main" val="3563794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6/7/2020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6/7/2020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6/7/2020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6/7/2020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6/7/2020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Final Exam Two</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0"/>
            <a:ext cx="10515600" cy="1325563"/>
          </a:xfrm>
        </p:spPr>
        <p:txBody>
          <a:bodyPr>
            <a:normAutofit/>
          </a:bodyPr>
          <a:lstStyle/>
          <a:p>
            <a:r>
              <a:rPr lang="en-US" sz="4000" dirty="0" smtClean="0"/>
              <a:t>Problem 2.1. Option 1. a =0.5. b =-1.0. </a:t>
            </a:r>
            <a:br>
              <a:rPr lang="en-US" sz="4000" dirty="0" smtClean="0"/>
            </a:br>
            <a:r>
              <a:rPr lang="en-US" sz="4000" dirty="0" smtClean="0"/>
              <a:t>Play to see the animation</a:t>
            </a:r>
            <a:endParaRPr lang="en-US" sz="4000" dirty="0"/>
          </a:p>
        </p:txBody>
      </p:sp>
      <p:pic>
        <p:nvPicPr>
          <p:cNvPr id="3" name="pdf_a05b0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515" y="1325563"/>
            <a:ext cx="12192000" cy="6400800"/>
          </a:xfrm>
          <a:prstGeom prst="rect">
            <a:avLst/>
          </a:prstGeom>
        </p:spPr>
      </p:pic>
    </p:spTree>
    <p:extLst>
      <p:ext uri="{BB962C8B-B14F-4D97-AF65-F5344CB8AC3E}">
        <p14:creationId xmlns:p14="http://schemas.microsoft.com/office/powerpoint/2010/main" val="154821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3693"/>
            <a:ext cx="10515600" cy="1325563"/>
          </a:xfrm>
        </p:spPr>
        <p:txBody>
          <a:bodyPr>
            <a:normAutofit/>
          </a:bodyPr>
          <a:lstStyle/>
          <a:p>
            <a:r>
              <a:rPr lang="en-US" sz="3200" dirty="0" smtClean="0"/>
              <a:t>Problem 2.1. Option 2. [20%]</a:t>
            </a:r>
            <a:endParaRPr lang="en-US" sz="3200" dirty="0"/>
          </a:p>
        </p:txBody>
      </p:sp>
      <p:sp>
        <p:nvSpPr>
          <p:cNvPr id="3" name="Content Placeholder 2"/>
          <p:cNvSpPr>
            <a:spLocks noGrp="1"/>
          </p:cNvSpPr>
          <p:nvPr>
            <p:ph idx="1"/>
          </p:nvPr>
        </p:nvSpPr>
        <p:spPr>
          <a:xfrm>
            <a:off x="858331" y="918028"/>
            <a:ext cx="10515600" cy="4351338"/>
          </a:xfrm>
        </p:spPr>
        <p:txBody>
          <a:bodyPr>
            <a:normAutofit/>
          </a:bodyPr>
          <a:lstStyle/>
          <a:p>
            <a:pPr marL="0" indent="0">
              <a:buNone/>
            </a:pPr>
            <a:r>
              <a:rPr lang="en-US" sz="2000" dirty="0" smtClean="0"/>
              <a:t>Show the pdf of X in a 2x4 grid. Show the mean of X, values of a and b as titles. The values of a are 0.5, and 1.0 from top to bottom.  The </a:t>
            </a:r>
            <a:r>
              <a:rPr lang="en-US" sz="2000" dirty="0"/>
              <a:t>values of </a:t>
            </a:r>
            <a:r>
              <a:rPr lang="en-US" sz="2000" dirty="0" smtClean="0"/>
              <a:t>b </a:t>
            </a:r>
            <a:r>
              <a:rPr lang="en-US" sz="2000" dirty="0"/>
              <a:t>are </a:t>
            </a:r>
            <a:r>
              <a:rPr lang="en-US" sz="2000" dirty="0" smtClean="0"/>
              <a:t>-1.0, -0.5, 0.25, and 0.75 from left to right.</a:t>
            </a:r>
          </a:p>
          <a:p>
            <a:pPr marL="0" indent="0">
              <a:buNone/>
            </a:pPr>
            <a:endParaRPr lang="en-US" sz="2000" dirty="0"/>
          </a:p>
        </p:txBody>
      </p:sp>
      <p:pic>
        <p:nvPicPr>
          <p:cNvPr id="4" name="Picture 3"/>
          <p:cNvPicPr>
            <a:picLocks noChangeAspect="1"/>
          </p:cNvPicPr>
          <p:nvPr/>
        </p:nvPicPr>
        <p:blipFill rotWithShape="1">
          <a:blip r:embed="rId2"/>
          <a:srcRect l="10375" t="11556" r="8375" b="6222"/>
          <a:stretch/>
        </p:blipFill>
        <p:spPr>
          <a:xfrm>
            <a:off x="1743475" y="1788248"/>
            <a:ext cx="8745311" cy="4978101"/>
          </a:xfrm>
          <a:prstGeom prst="rect">
            <a:avLst/>
          </a:prstGeom>
        </p:spPr>
      </p:pic>
    </p:spTree>
    <p:extLst>
      <p:ext uri="{BB962C8B-B14F-4D97-AF65-F5344CB8AC3E}">
        <p14:creationId xmlns:p14="http://schemas.microsoft.com/office/powerpoint/2010/main" val="13488746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6037"/>
            <a:ext cx="10515600" cy="1325563"/>
          </a:xfrm>
        </p:spPr>
        <p:txBody>
          <a:bodyPr/>
          <a:lstStyle/>
          <a:p>
            <a:r>
              <a:rPr lang="en-US" dirty="0" smtClean="0"/>
              <a:t>Problem 2.1. Marking Scheme</a:t>
            </a:r>
            <a:endParaRPr lang="en-US" dirty="0"/>
          </a:p>
        </p:txBody>
      </p:sp>
      <p:sp>
        <p:nvSpPr>
          <p:cNvPr id="3" name="Content Placeholder 2"/>
          <p:cNvSpPr>
            <a:spLocks noGrp="1"/>
          </p:cNvSpPr>
          <p:nvPr>
            <p:ph idx="1"/>
          </p:nvPr>
        </p:nvSpPr>
        <p:spPr>
          <a:xfrm>
            <a:off x="838200" y="1092200"/>
            <a:ext cx="10515600" cy="5499100"/>
          </a:xfrm>
        </p:spPr>
        <p:txBody>
          <a:bodyPr>
            <a:normAutofit fontScale="77500" lnSpcReduction="20000"/>
          </a:bodyPr>
          <a:lstStyle/>
          <a:p>
            <a:pPr marL="0" indent="0">
              <a:buNone/>
            </a:pPr>
            <a:r>
              <a:rPr lang="en-US" dirty="0" smtClean="0"/>
              <a:t>The items must be done correctly.</a:t>
            </a:r>
          </a:p>
          <a:p>
            <a:pPr marL="0" indent="0">
              <a:buNone/>
            </a:pPr>
            <a:r>
              <a:rPr lang="en-US" dirty="0" smtClean="0"/>
              <a:t>Option 1.</a:t>
            </a:r>
          </a:p>
          <a:p>
            <a:pPr marL="0" indent="0">
              <a:buNone/>
            </a:pPr>
            <a:r>
              <a:rPr lang="en-US" dirty="0" smtClean="0"/>
              <a:t>[1%] Draw the pdf curve of Y.</a:t>
            </a:r>
          </a:p>
          <a:p>
            <a:pPr marL="0" indent="0">
              <a:buNone/>
            </a:pPr>
            <a:r>
              <a:rPr lang="en-US" dirty="0" smtClean="0"/>
              <a:t>[4%] Draw the histogram in pdf of Y.</a:t>
            </a:r>
          </a:p>
          <a:p>
            <a:pPr marL="0" indent="0">
              <a:buNone/>
            </a:pPr>
            <a:r>
              <a:rPr lang="en-US" dirty="0" smtClean="0"/>
              <a:t>[5%] Draw </a:t>
            </a:r>
            <a:r>
              <a:rPr lang="en-US" dirty="0"/>
              <a:t>the pdf </a:t>
            </a:r>
            <a:r>
              <a:rPr lang="en-US" dirty="0" smtClean="0"/>
              <a:t>curve of X.</a:t>
            </a:r>
          </a:p>
          <a:p>
            <a:pPr marL="0" indent="0">
              <a:buNone/>
            </a:pPr>
            <a:r>
              <a:rPr lang="en-US" dirty="0"/>
              <a:t>[5%] </a:t>
            </a:r>
            <a:r>
              <a:rPr lang="en-US" dirty="0" smtClean="0"/>
              <a:t>Draw </a:t>
            </a:r>
            <a:r>
              <a:rPr lang="en-US" dirty="0"/>
              <a:t>the histogram in pdf of </a:t>
            </a:r>
            <a:r>
              <a:rPr lang="en-US" dirty="0" smtClean="0"/>
              <a:t>X.</a:t>
            </a:r>
            <a:endParaRPr lang="en-US" dirty="0"/>
          </a:p>
          <a:p>
            <a:pPr marL="0" indent="0">
              <a:buNone/>
            </a:pPr>
            <a:r>
              <a:rPr lang="en-US" dirty="0"/>
              <a:t>[5%] The </a:t>
            </a:r>
            <a:r>
              <a:rPr lang="en-US" dirty="0" smtClean="0"/>
              <a:t>animation of the point on the pdf curve of Y.</a:t>
            </a:r>
          </a:p>
          <a:p>
            <a:pPr marL="0" indent="0">
              <a:buNone/>
            </a:pPr>
            <a:r>
              <a:rPr lang="en-US" dirty="0"/>
              <a:t>[5%] </a:t>
            </a:r>
            <a:r>
              <a:rPr lang="en-US" dirty="0" smtClean="0"/>
              <a:t>The </a:t>
            </a:r>
            <a:r>
              <a:rPr lang="en-US" dirty="0"/>
              <a:t>animation of the point on the pdf curve of </a:t>
            </a:r>
            <a:r>
              <a:rPr lang="en-US" dirty="0" smtClean="0"/>
              <a:t>X.</a:t>
            </a:r>
            <a:endParaRPr lang="en-US" dirty="0"/>
          </a:p>
          <a:p>
            <a:pPr marL="0" indent="0">
              <a:buNone/>
            </a:pPr>
            <a:r>
              <a:rPr lang="en-US" dirty="0" smtClean="0"/>
              <a:t>[2%] The animation is repeated.</a:t>
            </a:r>
          </a:p>
          <a:p>
            <a:pPr marL="0" indent="0">
              <a:buNone/>
            </a:pPr>
            <a:r>
              <a:rPr lang="en-US" dirty="0" smtClean="0"/>
              <a:t>[3%] The titles of both figures.</a:t>
            </a:r>
          </a:p>
          <a:p>
            <a:pPr marL="0" indent="0">
              <a:buNone/>
            </a:pPr>
            <a:endParaRPr lang="en-US" dirty="0"/>
          </a:p>
          <a:p>
            <a:pPr marL="0" indent="0">
              <a:buNone/>
            </a:pPr>
            <a:r>
              <a:rPr lang="en-US" dirty="0" smtClean="0"/>
              <a:t>Option 2.</a:t>
            </a:r>
          </a:p>
          <a:p>
            <a:pPr marL="0" indent="0">
              <a:buNone/>
            </a:pPr>
            <a:r>
              <a:rPr lang="en-US" dirty="0" smtClean="0"/>
              <a:t>[10%] There are 2x4 figures and they are correct.</a:t>
            </a:r>
          </a:p>
          <a:p>
            <a:pPr marL="0" indent="0">
              <a:buNone/>
            </a:pPr>
            <a:r>
              <a:rPr lang="en-US" dirty="0" smtClean="0"/>
              <a:t>[5%] The titles of the figures.</a:t>
            </a:r>
          </a:p>
          <a:p>
            <a:pPr marL="0" indent="0">
              <a:buNone/>
            </a:pPr>
            <a:r>
              <a:rPr lang="en-US" dirty="0" smtClean="0"/>
              <a:t>[5%] The arrangements of the figures based on a and b.</a:t>
            </a:r>
            <a:endParaRPr lang="en-US" dirty="0"/>
          </a:p>
        </p:txBody>
      </p:sp>
    </p:spTree>
    <p:extLst>
      <p:ext uri="{BB962C8B-B14F-4D97-AF65-F5344CB8AC3E}">
        <p14:creationId xmlns:p14="http://schemas.microsoft.com/office/powerpoint/2010/main" val="418189557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(50%) </a:t>
            </a:r>
            <a:r>
              <a:rPr lang="en-US" dirty="0" smtClean="0"/>
              <a:t>Problem 2.2. </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There are two options.</a:t>
            </a:r>
          </a:p>
          <a:p>
            <a:pPr marL="0" indent="0">
              <a:buNone/>
            </a:pPr>
            <a:r>
              <a:rPr lang="en-US" dirty="0" smtClean="0"/>
              <a:t>Show student ID and name.</a:t>
            </a:r>
          </a:p>
          <a:p>
            <a:pPr marL="0" indent="0">
              <a:buNone/>
            </a:pPr>
            <a:endParaRPr lang="en-US" dirty="0" smtClean="0"/>
          </a:p>
          <a:p>
            <a:pPr marL="0" indent="0">
              <a:buNone/>
            </a:pPr>
            <a:r>
              <a:rPr lang="en-US" dirty="0" smtClean="0"/>
              <a:t>Then show a message to ask for option.</a:t>
            </a:r>
          </a:p>
          <a:p>
            <a:pPr marL="0" indent="0">
              <a:buNone/>
            </a:pPr>
            <a:endParaRPr lang="en-US" dirty="0" smtClean="0"/>
          </a:p>
          <a:p>
            <a:pPr marL="0" indent="0">
              <a:buNone/>
            </a:pPr>
            <a:r>
              <a:rPr lang="en-US" dirty="0" smtClean="0"/>
              <a:t>Option </a:t>
            </a:r>
            <a:r>
              <a:rPr lang="en-US" dirty="0"/>
              <a:t>1) Function Graph</a:t>
            </a:r>
          </a:p>
          <a:p>
            <a:pPr marL="0" indent="0">
              <a:buNone/>
            </a:pPr>
            <a:r>
              <a:rPr lang="en-US" dirty="0"/>
              <a:t>Option 2) </a:t>
            </a:r>
            <a:r>
              <a:rPr lang="en-US" dirty="0" smtClean="0"/>
              <a:t>Fractal</a:t>
            </a:r>
          </a:p>
          <a:p>
            <a:pPr marL="0" indent="0">
              <a:buNone/>
            </a:pPr>
            <a:endParaRPr lang="en-US" dirty="0"/>
          </a:p>
          <a:p>
            <a:pPr marL="0" indent="0">
              <a:buNone/>
            </a:pPr>
            <a:r>
              <a:rPr lang="en-US" dirty="0"/>
              <a:t>Enter the option:</a:t>
            </a:r>
          </a:p>
        </p:txBody>
      </p:sp>
    </p:spTree>
    <p:extLst>
      <p:ext uri="{BB962C8B-B14F-4D97-AF65-F5344CB8AC3E}">
        <p14:creationId xmlns:p14="http://schemas.microsoft.com/office/powerpoint/2010/main" val="8758764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1. (30%)</a:t>
            </a:r>
            <a:endParaRPr lang="en-US" dirty="0"/>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The following diagrams show how the inputs are computed to produce new values. Note that if the inputs are vectors, operations are performed in the array format.</a:t>
            </a:r>
            <a:endParaRPr lang="en-US" dirty="0"/>
          </a:p>
        </p:txBody>
      </p:sp>
      <p:sp>
        <p:nvSpPr>
          <p:cNvPr id="4" name="Oval 3"/>
          <p:cNvSpPr/>
          <p:nvPr/>
        </p:nvSpPr>
        <p:spPr>
          <a:xfrm>
            <a:off x="4729654" y="374288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7" name="Straight Arrow Connector 6"/>
          <p:cNvCxnSpPr>
            <a:stCxn id="4" idx="6"/>
          </p:cNvCxnSpPr>
          <p:nvPr/>
        </p:nvCxnSpPr>
        <p:spPr>
          <a:xfrm flipV="1">
            <a:off x="5686095" y="4208518"/>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833242" y="3742888"/>
            <a:ext cx="696024" cy="369332"/>
          </a:xfrm>
          <a:prstGeom prst="rect">
            <a:avLst/>
          </a:prstGeom>
          <a:noFill/>
        </p:spPr>
        <p:txBody>
          <a:bodyPr wrap="none" rtlCol="0">
            <a:spAutoFit/>
          </a:bodyPr>
          <a:lstStyle/>
          <a:p>
            <a:r>
              <a:rPr lang="en-US" dirty="0" smtClean="0"/>
              <a:t>g(</a:t>
            </a:r>
            <a:r>
              <a:rPr lang="en-US" dirty="0" err="1" smtClean="0"/>
              <a:t>x,y</a:t>
            </a:r>
            <a:r>
              <a:rPr lang="en-US" dirty="0" smtClean="0"/>
              <a:t>)</a:t>
            </a:r>
            <a:endParaRPr lang="en-US" dirty="0"/>
          </a:p>
        </p:txBody>
      </p:sp>
      <p:cxnSp>
        <p:nvCxnSpPr>
          <p:cNvPr id="9" name="Straight Arrow Connector 8"/>
          <p:cNvCxnSpPr>
            <a:endCxn id="4" idx="1"/>
          </p:cNvCxnSpPr>
          <p:nvPr/>
        </p:nvCxnSpPr>
        <p:spPr>
          <a:xfrm>
            <a:off x="4128846" y="3659973"/>
            <a:ext cx="740876" cy="2260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4" idx="3"/>
          </p:cNvCxnSpPr>
          <p:nvPr/>
        </p:nvCxnSpPr>
        <p:spPr>
          <a:xfrm flipV="1">
            <a:off x="3988778" y="4577204"/>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66897" y="3358174"/>
            <a:ext cx="317716" cy="461665"/>
          </a:xfrm>
          <a:prstGeom prst="rect">
            <a:avLst/>
          </a:prstGeom>
          <a:noFill/>
        </p:spPr>
        <p:txBody>
          <a:bodyPr wrap="none" rtlCol="0">
            <a:spAutoFit/>
          </a:bodyPr>
          <a:lstStyle/>
          <a:p>
            <a:r>
              <a:rPr lang="en-US" sz="2400" dirty="0" smtClean="0"/>
              <a:t>x</a:t>
            </a:r>
            <a:endParaRPr lang="en-US" sz="2400" dirty="0"/>
          </a:p>
        </p:txBody>
      </p:sp>
      <p:sp>
        <p:nvSpPr>
          <p:cNvPr id="15" name="TextBox 14"/>
          <p:cNvSpPr txBox="1"/>
          <p:nvPr/>
        </p:nvSpPr>
        <p:spPr>
          <a:xfrm>
            <a:off x="4411938" y="4646360"/>
            <a:ext cx="324128" cy="461665"/>
          </a:xfrm>
          <a:prstGeom prst="rect">
            <a:avLst/>
          </a:prstGeom>
          <a:noFill/>
        </p:spPr>
        <p:txBody>
          <a:bodyPr wrap="none" rtlCol="0">
            <a:spAutoFit/>
          </a:bodyPr>
          <a:lstStyle/>
          <a:p>
            <a:r>
              <a:rPr lang="en-US" sz="2400" dirty="0" smtClean="0"/>
              <a:t>y</a:t>
            </a:r>
            <a:endParaRPr lang="en-US" sz="2400" dirty="0"/>
          </a:p>
        </p:txBody>
      </p:sp>
      <p:sp>
        <p:nvSpPr>
          <p:cNvPr id="16" name="Oval 15"/>
          <p:cNvSpPr/>
          <p:nvPr/>
        </p:nvSpPr>
        <p:spPr>
          <a:xfrm>
            <a:off x="1514898" y="3719787"/>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17" name="Straight Arrow Connector 16"/>
          <p:cNvCxnSpPr>
            <a:stCxn id="16" idx="6"/>
          </p:cNvCxnSpPr>
          <p:nvPr/>
        </p:nvCxnSpPr>
        <p:spPr>
          <a:xfrm flipV="1">
            <a:off x="2471339" y="4185417"/>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618486" y="3719787"/>
            <a:ext cx="534121" cy="369332"/>
          </a:xfrm>
          <a:prstGeom prst="rect">
            <a:avLst/>
          </a:prstGeom>
          <a:noFill/>
        </p:spPr>
        <p:txBody>
          <a:bodyPr wrap="none" rtlCol="0">
            <a:spAutoFit/>
          </a:bodyPr>
          <a:lstStyle/>
          <a:p>
            <a:r>
              <a:rPr lang="en-US" dirty="0" smtClean="0"/>
              <a:t>g(x)</a:t>
            </a:r>
            <a:endParaRPr lang="en-US" dirty="0"/>
          </a:p>
        </p:txBody>
      </p:sp>
      <p:cxnSp>
        <p:nvCxnSpPr>
          <p:cNvPr id="19" name="Straight Arrow Connector 18"/>
          <p:cNvCxnSpPr/>
          <p:nvPr/>
        </p:nvCxnSpPr>
        <p:spPr>
          <a:xfrm>
            <a:off x="700562" y="4133963"/>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06946" y="3604829"/>
            <a:ext cx="317716" cy="461665"/>
          </a:xfrm>
          <a:prstGeom prst="rect">
            <a:avLst/>
          </a:prstGeom>
          <a:noFill/>
        </p:spPr>
        <p:txBody>
          <a:bodyPr wrap="none" rtlCol="0">
            <a:spAutoFit/>
          </a:bodyPr>
          <a:lstStyle/>
          <a:p>
            <a:r>
              <a:rPr lang="en-US" sz="2400" dirty="0" smtClean="0"/>
              <a:t>x</a:t>
            </a:r>
            <a:endParaRPr lang="en-US" sz="2400" dirty="0"/>
          </a:p>
        </p:txBody>
      </p:sp>
      <p:sp>
        <p:nvSpPr>
          <p:cNvPr id="25" name="TextBox 24"/>
          <p:cNvSpPr txBox="1"/>
          <p:nvPr/>
        </p:nvSpPr>
        <p:spPr>
          <a:xfrm>
            <a:off x="1107730" y="4961801"/>
            <a:ext cx="2280745" cy="1323439"/>
          </a:xfrm>
          <a:prstGeom prst="rect">
            <a:avLst/>
          </a:prstGeom>
          <a:noFill/>
        </p:spPr>
        <p:txBody>
          <a:bodyPr wrap="square" rtlCol="0">
            <a:spAutoFit/>
          </a:bodyPr>
          <a:lstStyle/>
          <a:p>
            <a:r>
              <a:rPr lang="en-US" sz="2000" dirty="0" smtClean="0"/>
              <a:t>A function accepts one parameter, x. It produces a new value g(x).</a:t>
            </a:r>
            <a:endParaRPr lang="en-US" sz="2000" dirty="0"/>
          </a:p>
        </p:txBody>
      </p:sp>
      <p:sp>
        <p:nvSpPr>
          <p:cNvPr id="26" name="TextBox 25"/>
          <p:cNvSpPr txBox="1"/>
          <p:nvPr/>
        </p:nvSpPr>
        <p:spPr>
          <a:xfrm>
            <a:off x="4190776" y="5088354"/>
            <a:ext cx="3327624" cy="1631216"/>
          </a:xfrm>
          <a:prstGeom prst="rect">
            <a:avLst/>
          </a:prstGeom>
          <a:noFill/>
        </p:spPr>
        <p:txBody>
          <a:bodyPr wrap="square" rtlCol="0">
            <a:spAutoFit/>
          </a:bodyPr>
          <a:lstStyle/>
          <a:p>
            <a:r>
              <a:rPr lang="en-US" sz="2000" dirty="0" smtClean="0"/>
              <a:t>A function accepts two parameters, x and y. It produces a new value g(</a:t>
            </a:r>
            <a:r>
              <a:rPr lang="en-US" sz="2000" dirty="0" err="1" smtClean="0"/>
              <a:t>x,y</a:t>
            </a:r>
            <a:r>
              <a:rPr lang="en-US" sz="2000" dirty="0" smtClean="0"/>
              <a:t>). </a:t>
            </a:r>
            <a:r>
              <a:rPr lang="en-US" sz="2000" b="1" dirty="0" smtClean="0"/>
              <a:t>Note the parameters must be ordered correctly.</a:t>
            </a:r>
            <a:endParaRPr lang="en-US" sz="2000" b="1" dirty="0"/>
          </a:p>
        </p:txBody>
      </p:sp>
      <p:sp>
        <p:nvSpPr>
          <p:cNvPr id="39" name="Oval 38"/>
          <p:cNvSpPr/>
          <p:nvPr/>
        </p:nvSpPr>
        <p:spPr>
          <a:xfrm>
            <a:off x="10092849" y="3994661"/>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70C0"/>
                </a:solidFill>
              </a:rPr>
              <a:t>k</a:t>
            </a:r>
          </a:p>
        </p:txBody>
      </p:sp>
      <p:cxnSp>
        <p:nvCxnSpPr>
          <p:cNvPr id="40" name="Straight Arrow Connector 39"/>
          <p:cNvCxnSpPr/>
          <p:nvPr/>
        </p:nvCxnSpPr>
        <p:spPr>
          <a:xfrm flipV="1">
            <a:off x="11014567" y="3109665"/>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46" idx="6"/>
            <a:endCxn id="39" idx="1"/>
          </p:cNvCxnSpPr>
          <p:nvPr/>
        </p:nvCxnSpPr>
        <p:spPr>
          <a:xfrm>
            <a:off x="9187247" y="3609947"/>
            <a:ext cx="1045670" cy="5278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39" idx="3"/>
          </p:cNvCxnSpPr>
          <p:nvPr/>
        </p:nvCxnSpPr>
        <p:spPr>
          <a:xfrm flipV="1">
            <a:off x="9351973" y="4828977"/>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9775133" y="4898133"/>
            <a:ext cx="324128" cy="461665"/>
          </a:xfrm>
          <a:prstGeom prst="rect">
            <a:avLst/>
          </a:prstGeom>
          <a:noFill/>
        </p:spPr>
        <p:txBody>
          <a:bodyPr wrap="none" rtlCol="0">
            <a:spAutoFit/>
          </a:bodyPr>
          <a:lstStyle/>
          <a:p>
            <a:r>
              <a:rPr lang="en-US" sz="2400" dirty="0" smtClean="0"/>
              <a:t>y</a:t>
            </a:r>
            <a:endParaRPr lang="en-US" sz="2400" dirty="0"/>
          </a:p>
        </p:txBody>
      </p:sp>
      <p:sp>
        <p:nvSpPr>
          <p:cNvPr id="46" name="Oval 45"/>
          <p:cNvSpPr/>
          <p:nvPr/>
        </p:nvSpPr>
        <p:spPr>
          <a:xfrm>
            <a:off x="8230806" y="312121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49" name="Straight Arrow Connector 48"/>
          <p:cNvCxnSpPr/>
          <p:nvPr/>
        </p:nvCxnSpPr>
        <p:spPr>
          <a:xfrm>
            <a:off x="7416470" y="3535392"/>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22854" y="3006258"/>
            <a:ext cx="317716" cy="461665"/>
          </a:xfrm>
          <a:prstGeom prst="rect">
            <a:avLst/>
          </a:prstGeom>
          <a:noFill/>
        </p:spPr>
        <p:txBody>
          <a:bodyPr wrap="none" rtlCol="0">
            <a:spAutoFit/>
          </a:bodyPr>
          <a:lstStyle/>
          <a:p>
            <a:r>
              <a:rPr lang="en-US" sz="2400" dirty="0" smtClean="0"/>
              <a:t>x</a:t>
            </a:r>
            <a:endParaRPr lang="en-US" sz="2400" dirty="0"/>
          </a:p>
        </p:txBody>
      </p:sp>
      <p:sp>
        <p:nvSpPr>
          <p:cNvPr id="53" name="TextBox 52"/>
          <p:cNvSpPr txBox="1"/>
          <p:nvPr/>
        </p:nvSpPr>
        <p:spPr>
          <a:xfrm>
            <a:off x="8360649" y="5496748"/>
            <a:ext cx="3400427" cy="707886"/>
          </a:xfrm>
          <a:prstGeom prst="rect">
            <a:avLst/>
          </a:prstGeom>
          <a:noFill/>
        </p:spPr>
        <p:txBody>
          <a:bodyPr wrap="square" rtlCol="0">
            <a:spAutoFit/>
          </a:bodyPr>
          <a:lstStyle/>
          <a:p>
            <a:r>
              <a:rPr lang="en-US" sz="2000" dirty="0" smtClean="0"/>
              <a:t>This diagram performs:</a:t>
            </a:r>
          </a:p>
          <a:p>
            <a:r>
              <a:rPr lang="en-US" sz="2000" dirty="0" smtClean="0"/>
              <a:t>a = h(g(x)), and b = k(g(x), y).</a:t>
            </a:r>
            <a:endParaRPr lang="en-US" sz="2000" dirty="0"/>
          </a:p>
        </p:txBody>
      </p:sp>
      <p:sp>
        <p:nvSpPr>
          <p:cNvPr id="54" name="Oval 53"/>
          <p:cNvSpPr/>
          <p:nvPr/>
        </p:nvSpPr>
        <p:spPr>
          <a:xfrm>
            <a:off x="10117841" y="258565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h</a:t>
            </a:r>
            <a:endParaRPr lang="en-US" sz="2800" dirty="0">
              <a:solidFill>
                <a:srgbClr val="0070C0"/>
              </a:solidFill>
            </a:endParaRPr>
          </a:p>
        </p:txBody>
      </p:sp>
      <p:cxnSp>
        <p:nvCxnSpPr>
          <p:cNvPr id="55" name="Straight Arrow Connector 54"/>
          <p:cNvCxnSpPr>
            <a:endCxn id="54" idx="2"/>
          </p:cNvCxnSpPr>
          <p:nvPr/>
        </p:nvCxnSpPr>
        <p:spPr>
          <a:xfrm flipV="1">
            <a:off x="9174402" y="3074389"/>
            <a:ext cx="943439" cy="5216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V="1">
            <a:off x="11062981" y="4454222"/>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1257802" y="2616714"/>
            <a:ext cx="308098" cy="400110"/>
          </a:xfrm>
          <a:prstGeom prst="rect">
            <a:avLst/>
          </a:prstGeom>
          <a:noFill/>
        </p:spPr>
        <p:txBody>
          <a:bodyPr wrap="none" rtlCol="0">
            <a:spAutoFit/>
          </a:bodyPr>
          <a:lstStyle/>
          <a:p>
            <a:r>
              <a:rPr lang="en-US" sz="2000" dirty="0" smtClean="0"/>
              <a:t>a</a:t>
            </a:r>
            <a:endParaRPr lang="en-US" sz="2000" dirty="0"/>
          </a:p>
        </p:txBody>
      </p:sp>
      <p:sp>
        <p:nvSpPr>
          <p:cNvPr id="59" name="TextBox 58"/>
          <p:cNvSpPr txBox="1"/>
          <p:nvPr/>
        </p:nvSpPr>
        <p:spPr>
          <a:xfrm>
            <a:off x="11304287" y="4071854"/>
            <a:ext cx="319318" cy="400110"/>
          </a:xfrm>
          <a:prstGeom prst="rect">
            <a:avLst/>
          </a:prstGeom>
          <a:noFill/>
        </p:spPr>
        <p:txBody>
          <a:bodyPr wrap="none" rtlCol="0">
            <a:spAutoFit/>
          </a:bodyPr>
          <a:lstStyle/>
          <a:p>
            <a:r>
              <a:rPr lang="en-US" sz="2000" dirty="0"/>
              <a:t>b</a:t>
            </a:r>
          </a:p>
        </p:txBody>
      </p:sp>
    </p:spTree>
    <p:extLst>
      <p:ext uri="{BB962C8B-B14F-4D97-AF65-F5344CB8AC3E}">
        <p14:creationId xmlns:p14="http://schemas.microsoft.com/office/powerpoint/2010/main" val="6166354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Write a program to implement the following diagrams:</a:t>
            </a:r>
            <a:endParaRPr lang="en-US" dirty="0"/>
          </a:p>
        </p:txBody>
      </p:sp>
      <p:sp>
        <p:nvSpPr>
          <p:cNvPr id="39" name="Oval 38"/>
          <p:cNvSpPr/>
          <p:nvPr/>
        </p:nvSpPr>
        <p:spPr>
          <a:xfrm>
            <a:off x="1639691" y="4263525"/>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12</a:t>
            </a:r>
            <a:endParaRPr lang="en-US" sz="2800" baseline="-25000" dirty="0">
              <a:solidFill>
                <a:srgbClr val="0070C0"/>
              </a:solidFill>
            </a:endParaRPr>
          </a:p>
        </p:txBody>
      </p:sp>
      <p:cxnSp>
        <p:nvCxnSpPr>
          <p:cNvPr id="42" name="Straight Arrow Connector 41"/>
          <p:cNvCxnSpPr>
            <a:stCxn id="46" idx="6"/>
            <a:endCxn id="32" idx="2"/>
          </p:cNvCxnSpPr>
          <p:nvPr/>
        </p:nvCxnSpPr>
        <p:spPr>
          <a:xfrm>
            <a:off x="2608977" y="3178873"/>
            <a:ext cx="882880" cy="6125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773251" y="4752256"/>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28273" y="4737791"/>
            <a:ext cx="324128" cy="461665"/>
          </a:xfrm>
          <a:prstGeom prst="rect">
            <a:avLst/>
          </a:prstGeom>
          <a:noFill/>
        </p:spPr>
        <p:txBody>
          <a:bodyPr wrap="square" rtlCol="0">
            <a:spAutoFit/>
          </a:bodyPr>
          <a:lstStyle/>
          <a:p>
            <a:r>
              <a:rPr lang="en-US" sz="2400" dirty="0" smtClean="0"/>
              <a:t>y</a:t>
            </a:r>
            <a:endParaRPr lang="en-US" sz="2400" dirty="0"/>
          </a:p>
        </p:txBody>
      </p:sp>
      <p:sp>
        <p:nvSpPr>
          <p:cNvPr id="46" name="Oval 45"/>
          <p:cNvSpPr/>
          <p:nvPr/>
        </p:nvSpPr>
        <p:spPr>
          <a:xfrm>
            <a:off x="1652536" y="2690142"/>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11</a:t>
            </a:r>
            <a:endParaRPr lang="en-US" sz="2800" baseline="-25000" dirty="0">
              <a:solidFill>
                <a:srgbClr val="0070C0"/>
              </a:solidFill>
            </a:endParaRPr>
          </a:p>
        </p:txBody>
      </p:sp>
      <p:cxnSp>
        <p:nvCxnSpPr>
          <p:cNvPr id="49" name="Straight Arrow Connector 48"/>
          <p:cNvCxnSpPr/>
          <p:nvPr/>
        </p:nvCxnSpPr>
        <p:spPr>
          <a:xfrm>
            <a:off x="838200" y="3104318"/>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044584" y="2575184"/>
            <a:ext cx="317716" cy="461665"/>
          </a:xfrm>
          <a:prstGeom prst="rect">
            <a:avLst/>
          </a:prstGeom>
          <a:noFill/>
        </p:spPr>
        <p:txBody>
          <a:bodyPr wrap="none" rtlCol="0">
            <a:spAutoFit/>
          </a:bodyPr>
          <a:lstStyle/>
          <a:p>
            <a:r>
              <a:rPr lang="en-US" sz="2400" dirty="0" smtClean="0"/>
              <a:t>x</a:t>
            </a:r>
            <a:endParaRPr lang="en-US" sz="2400" dirty="0"/>
          </a:p>
        </p:txBody>
      </p:sp>
      <p:sp>
        <p:nvSpPr>
          <p:cNvPr id="54" name="Oval 53"/>
          <p:cNvSpPr/>
          <p:nvPr/>
        </p:nvSpPr>
        <p:spPr>
          <a:xfrm>
            <a:off x="3539571"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21</a:t>
            </a:r>
            <a:endParaRPr lang="en-US" sz="2800" baseline="-25000" dirty="0">
              <a:solidFill>
                <a:srgbClr val="0070C0"/>
              </a:solidFill>
            </a:endParaRPr>
          </a:p>
        </p:txBody>
      </p:sp>
      <p:cxnSp>
        <p:nvCxnSpPr>
          <p:cNvPr id="55" name="Straight Arrow Connector 54"/>
          <p:cNvCxnSpPr>
            <a:endCxn id="54" idx="1"/>
          </p:cNvCxnSpPr>
          <p:nvPr/>
        </p:nvCxnSpPr>
        <p:spPr>
          <a:xfrm flipV="1">
            <a:off x="2596132" y="2297730"/>
            <a:ext cx="1083507" cy="8672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3491857"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22</a:t>
            </a:r>
            <a:endParaRPr lang="en-US" sz="2800" baseline="-25000" dirty="0">
              <a:solidFill>
                <a:srgbClr val="0070C0"/>
              </a:solidFill>
            </a:endParaRPr>
          </a:p>
        </p:txBody>
      </p:sp>
      <p:sp>
        <p:nvSpPr>
          <p:cNvPr id="33" name="Oval 32"/>
          <p:cNvSpPr/>
          <p:nvPr/>
        </p:nvSpPr>
        <p:spPr>
          <a:xfrm>
            <a:off x="3543722"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a:t>
            </a:r>
            <a:r>
              <a:rPr lang="en-US" sz="2800" baseline="-25000" dirty="0">
                <a:solidFill>
                  <a:srgbClr val="0070C0"/>
                </a:solidFill>
              </a:rPr>
              <a:t>3</a:t>
            </a:r>
          </a:p>
        </p:txBody>
      </p:sp>
      <p:sp>
        <p:nvSpPr>
          <p:cNvPr id="35" name="Oval 34"/>
          <p:cNvSpPr/>
          <p:nvPr/>
        </p:nvSpPr>
        <p:spPr>
          <a:xfrm>
            <a:off x="3491856" y="555634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24</a:t>
            </a:r>
            <a:endParaRPr lang="en-US" sz="2800" baseline="-25000" dirty="0">
              <a:solidFill>
                <a:srgbClr val="0070C0"/>
              </a:solidFill>
            </a:endParaRPr>
          </a:p>
        </p:txBody>
      </p:sp>
      <p:cxnSp>
        <p:nvCxnSpPr>
          <p:cNvPr id="36" name="Straight Arrow Connector 35"/>
          <p:cNvCxnSpPr>
            <a:endCxn id="35" idx="2"/>
          </p:cNvCxnSpPr>
          <p:nvPr/>
        </p:nvCxnSpPr>
        <p:spPr>
          <a:xfrm>
            <a:off x="2343369" y="5144160"/>
            <a:ext cx="1148487" cy="90091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endCxn id="33" idx="1"/>
          </p:cNvCxnSpPr>
          <p:nvPr/>
        </p:nvCxnSpPr>
        <p:spPr>
          <a:xfrm>
            <a:off x="2544844" y="3381198"/>
            <a:ext cx="1138946" cy="12184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9" idx="7"/>
            <a:endCxn id="54" idx="3"/>
          </p:cNvCxnSpPr>
          <p:nvPr/>
        </p:nvCxnSpPr>
        <p:spPr>
          <a:xfrm flipV="1">
            <a:off x="2456064" y="2988900"/>
            <a:ext cx="1223575" cy="14177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5225555"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31</a:t>
            </a:r>
            <a:endParaRPr lang="en-US" sz="2800" baseline="-25000" dirty="0">
              <a:solidFill>
                <a:srgbClr val="0070C0"/>
              </a:solidFill>
            </a:endParaRPr>
          </a:p>
        </p:txBody>
      </p:sp>
      <p:sp>
        <p:nvSpPr>
          <p:cNvPr id="60" name="Oval 59"/>
          <p:cNvSpPr/>
          <p:nvPr/>
        </p:nvSpPr>
        <p:spPr>
          <a:xfrm>
            <a:off x="5177841"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32</a:t>
            </a:r>
            <a:endParaRPr lang="en-US" sz="2800" baseline="-25000" dirty="0">
              <a:solidFill>
                <a:srgbClr val="0070C0"/>
              </a:solidFill>
            </a:endParaRPr>
          </a:p>
        </p:txBody>
      </p:sp>
      <p:sp>
        <p:nvSpPr>
          <p:cNvPr id="61" name="Oval 60"/>
          <p:cNvSpPr/>
          <p:nvPr/>
        </p:nvSpPr>
        <p:spPr>
          <a:xfrm>
            <a:off x="5229706"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33</a:t>
            </a:r>
            <a:endParaRPr lang="en-US" sz="2800" baseline="-25000" dirty="0">
              <a:solidFill>
                <a:srgbClr val="0070C0"/>
              </a:solidFill>
            </a:endParaRPr>
          </a:p>
        </p:txBody>
      </p:sp>
      <p:sp>
        <p:nvSpPr>
          <p:cNvPr id="62" name="Oval 61"/>
          <p:cNvSpPr/>
          <p:nvPr/>
        </p:nvSpPr>
        <p:spPr>
          <a:xfrm>
            <a:off x="5225555" y="561863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34</a:t>
            </a:r>
            <a:endParaRPr lang="en-US" sz="2800" baseline="-25000" dirty="0">
              <a:solidFill>
                <a:srgbClr val="0070C0"/>
              </a:solidFill>
            </a:endParaRPr>
          </a:p>
        </p:txBody>
      </p:sp>
      <p:cxnSp>
        <p:nvCxnSpPr>
          <p:cNvPr id="63" name="Straight Arrow Connector 62"/>
          <p:cNvCxnSpPr>
            <a:endCxn id="56" idx="2"/>
          </p:cNvCxnSpPr>
          <p:nvPr/>
        </p:nvCxnSpPr>
        <p:spPr>
          <a:xfrm flipV="1">
            <a:off x="4505096" y="264331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4457382" y="373662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4478467" y="4945210"/>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a:off x="4414661" y="6149469"/>
            <a:ext cx="875094" cy="1761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flipV="1">
            <a:off x="4448297" y="2843483"/>
            <a:ext cx="894740" cy="197601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endCxn id="60" idx="1"/>
          </p:cNvCxnSpPr>
          <p:nvPr/>
        </p:nvCxnSpPr>
        <p:spPr>
          <a:xfrm>
            <a:off x="4396307" y="2882484"/>
            <a:ext cx="921602" cy="5633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6807156" y="2755487"/>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41</a:t>
            </a:r>
            <a:endParaRPr lang="en-US" sz="2800" baseline="-25000" dirty="0">
              <a:solidFill>
                <a:srgbClr val="0070C0"/>
              </a:solidFill>
            </a:endParaRPr>
          </a:p>
        </p:txBody>
      </p:sp>
      <p:cxnSp>
        <p:nvCxnSpPr>
          <p:cNvPr id="73" name="Straight Arrow Connector 72"/>
          <p:cNvCxnSpPr/>
          <p:nvPr/>
        </p:nvCxnSpPr>
        <p:spPr>
          <a:xfrm>
            <a:off x="6196126" y="2720596"/>
            <a:ext cx="729401" cy="226528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6656927" y="489231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42</a:t>
            </a:r>
            <a:endParaRPr lang="en-US" sz="2800" baseline="-25000" dirty="0">
              <a:solidFill>
                <a:srgbClr val="0070C0"/>
              </a:solidFill>
            </a:endParaRPr>
          </a:p>
        </p:txBody>
      </p:sp>
      <p:cxnSp>
        <p:nvCxnSpPr>
          <p:cNvPr id="75" name="Straight Arrow Connector 74"/>
          <p:cNvCxnSpPr>
            <a:endCxn id="72" idx="1"/>
          </p:cNvCxnSpPr>
          <p:nvPr/>
        </p:nvCxnSpPr>
        <p:spPr>
          <a:xfrm flipV="1">
            <a:off x="6196126" y="2898633"/>
            <a:ext cx="751098" cy="19208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72" idx="3"/>
          </p:cNvCxnSpPr>
          <p:nvPr/>
        </p:nvCxnSpPr>
        <p:spPr>
          <a:xfrm flipV="1">
            <a:off x="6164848" y="3589803"/>
            <a:ext cx="782376" cy="25815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60" idx="6"/>
          </p:cNvCxnSpPr>
          <p:nvPr/>
        </p:nvCxnSpPr>
        <p:spPr>
          <a:xfrm>
            <a:off x="6134282" y="3791401"/>
            <a:ext cx="522645" cy="17649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8425216" y="3791400"/>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a:solidFill>
                  <a:srgbClr val="0070C0"/>
                </a:solidFill>
              </a:rPr>
              <a:t>5</a:t>
            </a:r>
            <a:r>
              <a:rPr lang="en-US" sz="2800" baseline="-25000" dirty="0" smtClean="0">
                <a:solidFill>
                  <a:srgbClr val="0070C0"/>
                </a:solidFill>
              </a:rPr>
              <a:t>1</a:t>
            </a:r>
            <a:endParaRPr lang="en-US" sz="2800" baseline="-25000" dirty="0">
              <a:solidFill>
                <a:srgbClr val="0070C0"/>
              </a:solidFill>
            </a:endParaRPr>
          </a:p>
        </p:txBody>
      </p:sp>
      <p:cxnSp>
        <p:nvCxnSpPr>
          <p:cNvPr id="82" name="Straight Arrow Connector 81"/>
          <p:cNvCxnSpPr>
            <a:endCxn id="81" idx="1"/>
          </p:cNvCxnSpPr>
          <p:nvPr/>
        </p:nvCxnSpPr>
        <p:spPr>
          <a:xfrm flipV="1">
            <a:off x="7587146" y="3997605"/>
            <a:ext cx="1043767" cy="12018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72" idx="5"/>
            <a:endCxn id="81" idx="3"/>
          </p:cNvCxnSpPr>
          <p:nvPr/>
        </p:nvCxnSpPr>
        <p:spPr>
          <a:xfrm>
            <a:off x="7623529" y="3589803"/>
            <a:ext cx="1007384" cy="140344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9826107" y="4436017"/>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endCxn id="46" idx="3"/>
          </p:cNvCxnSpPr>
          <p:nvPr/>
        </p:nvCxnSpPr>
        <p:spPr>
          <a:xfrm flipV="1">
            <a:off x="847284" y="3524458"/>
            <a:ext cx="945320" cy="93202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 name="TextBox 93"/>
          <p:cNvSpPr txBox="1"/>
          <p:nvPr/>
        </p:nvSpPr>
        <p:spPr>
          <a:xfrm>
            <a:off x="514072" y="4208349"/>
            <a:ext cx="324128" cy="461665"/>
          </a:xfrm>
          <a:prstGeom prst="rect">
            <a:avLst/>
          </a:prstGeom>
          <a:noFill/>
        </p:spPr>
        <p:txBody>
          <a:bodyPr wrap="square" rtlCol="0">
            <a:spAutoFit/>
          </a:bodyPr>
          <a:lstStyle/>
          <a:p>
            <a:r>
              <a:rPr lang="en-US" sz="2400" dirty="0" smtClean="0"/>
              <a:t>y</a:t>
            </a:r>
            <a:endParaRPr lang="en-US" sz="2400" dirty="0"/>
          </a:p>
        </p:txBody>
      </p:sp>
      <p:cxnSp>
        <p:nvCxnSpPr>
          <p:cNvPr id="95" name="Straight Arrow Connector 94"/>
          <p:cNvCxnSpPr>
            <a:endCxn id="39" idx="1"/>
          </p:cNvCxnSpPr>
          <p:nvPr/>
        </p:nvCxnSpPr>
        <p:spPr>
          <a:xfrm>
            <a:off x="793148" y="3283928"/>
            <a:ext cx="986611" cy="112274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450304" y="3181067"/>
            <a:ext cx="317716" cy="461665"/>
          </a:xfrm>
          <a:prstGeom prst="rect">
            <a:avLst/>
          </a:prstGeom>
          <a:noFill/>
        </p:spPr>
        <p:txBody>
          <a:bodyPr wrap="none" rtlCol="0">
            <a:spAutoFit/>
          </a:bodyPr>
          <a:lstStyle/>
          <a:p>
            <a:r>
              <a:rPr lang="en-US" sz="2400" dirty="0" smtClean="0"/>
              <a:t>x</a:t>
            </a:r>
            <a:endParaRPr lang="en-US" sz="2400" dirty="0"/>
          </a:p>
        </p:txBody>
      </p:sp>
      <p:cxnSp>
        <p:nvCxnSpPr>
          <p:cNvPr id="57" name="Straight Arrow Connector 56"/>
          <p:cNvCxnSpPr>
            <a:stCxn id="39" idx="7"/>
            <a:endCxn id="33" idx="2"/>
          </p:cNvCxnSpPr>
          <p:nvPr/>
        </p:nvCxnSpPr>
        <p:spPr>
          <a:xfrm>
            <a:off x="2456064" y="4406671"/>
            <a:ext cx="1087658" cy="53853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0268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normAutofit/>
          </a:bodyPr>
          <a:lstStyle/>
          <a:p>
            <a:pPr marL="0" indent="0">
              <a:buNone/>
            </a:pPr>
            <a:r>
              <a:rPr lang="en-US" sz="3200" dirty="0" smtClean="0"/>
              <a:t>We denote the output computed by function </a:t>
            </a:r>
            <a:r>
              <a:rPr lang="en-US" sz="3200" dirty="0" err="1" smtClean="0"/>
              <a:t>g</a:t>
            </a:r>
            <a:r>
              <a:rPr lang="en-US" sz="3200" baseline="-25000" dirty="0" err="1" smtClean="0"/>
              <a:t>ij</a:t>
            </a:r>
            <a:r>
              <a:rPr lang="en-US" sz="3200" dirty="0" smtClean="0"/>
              <a:t> as </a:t>
            </a:r>
            <a:r>
              <a:rPr lang="en-US" sz="3200" dirty="0" err="1" smtClean="0"/>
              <a:t>k</a:t>
            </a:r>
            <a:r>
              <a:rPr lang="en-US" sz="3200" baseline="-25000" dirty="0" err="1" smtClean="0"/>
              <a:t>ij</a:t>
            </a:r>
            <a:r>
              <a:rPr lang="en-US" sz="3200" dirty="0" smtClean="0"/>
              <a:t>. Note the order of the inputs matters.</a:t>
            </a:r>
            <a:endParaRPr lang="en-US" sz="3200" dirty="0"/>
          </a:p>
        </p:txBody>
      </p:sp>
      <p:sp>
        <p:nvSpPr>
          <p:cNvPr id="81" name="Oval 80"/>
          <p:cNvSpPr/>
          <p:nvPr/>
        </p:nvSpPr>
        <p:spPr>
          <a:xfrm>
            <a:off x="1928271" y="3385002"/>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82" name="Straight Arrow Connector 81"/>
          <p:cNvCxnSpPr>
            <a:endCxn id="81" idx="1"/>
          </p:cNvCxnSpPr>
          <p:nvPr/>
        </p:nvCxnSpPr>
        <p:spPr>
          <a:xfrm>
            <a:off x="1268198" y="2975431"/>
            <a:ext cx="865770" cy="615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endCxn id="81" idx="3"/>
          </p:cNvCxnSpPr>
          <p:nvPr/>
        </p:nvCxnSpPr>
        <p:spPr>
          <a:xfrm flipV="1">
            <a:off x="847284" y="4586852"/>
            <a:ext cx="1286684" cy="5221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3329162" y="4029619"/>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458938" y="3237264"/>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48" name="Rectangle 47"/>
          <p:cNvSpPr/>
          <p:nvPr/>
        </p:nvSpPr>
        <p:spPr>
          <a:xfrm>
            <a:off x="1689112" y="5804203"/>
            <a:ext cx="2372765"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(a, b)</a:t>
            </a:r>
            <a:endParaRPr lang="en-US" sz="4000" dirty="0"/>
          </a:p>
        </p:txBody>
      </p:sp>
      <p:sp>
        <p:nvSpPr>
          <p:cNvPr id="7" name="Rectangle 6"/>
          <p:cNvSpPr/>
          <p:nvPr/>
        </p:nvSpPr>
        <p:spPr>
          <a:xfrm>
            <a:off x="1423766" y="2272173"/>
            <a:ext cx="479618" cy="830997"/>
          </a:xfrm>
          <a:prstGeom prst="rect">
            <a:avLst/>
          </a:prstGeom>
        </p:spPr>
        <p:txBody>
          <a:bodyPr wrap="none">
            <a:spAutoFit/>
          </a:bodyPr>
          <a:lstStyle/>
          <a:p>
            <a:r>
              <a:rPr lang="en-US" sz="4800" dirty="0"/>
              <a:t>a</a:t>
            </a:r>
          </a:p>
        </p:txBody>
      </p:sp>
      <p:sp>
        <p:nvSpPr>
          <p:cNvPr id="51" name="Rectangle 50"/>
          <p:cNvSpPr/>
          <p:nvPr/>
        </p:nvSpPr>
        <p:spPr>
          <a:xfrm>
            <a:off x="847284" y="4975110"/>
            <a:ext cx="508473" cy="830997"/>
          </a:xfrm>
          <a:prstGeom prst="rect">
            <a:avLst/>
          </a:prstGeom>
        </p:spPr>
        <p:txBody>
          <a:bodyPr wrap="none">
            <a:spAutoFit/>
          </a:bodyPr>
          <a:lstStyle/>
          <a:p>
            <a:r>
              <a:rPr lang="en-US" sz="4800" dirty="0" smtClean="0"/>
              <a:t>b</a:t>
            </a:r>
            <a:endParaRPr lang="en-US" sz="4800" dirty="0"/>
          </a:p>
        </p:txBody>
      </p:sp>
      <p:sp>
        <p:nvSpPr>
          <p:cNvPr id="53" name="Oval 52"/>
          <p:cNvSpPr/>
          <p:nvPr/>
        </p:nvSpPr>
        <p:spPr>
          <a:xfrm>
            <a:off x="8895923" y="3591207"/>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58" name="Straight Arrow Connector 57"/>
          <p:cNvCxnSpPr/>
          <p:nvPr/>
        </p:nvCxnSpPr>
        <p:spPr>
          <a:xfrm>
            <a:off x="8235850" y="3181636"/>
            <a:ext cx="660073" cy="14404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endCxn id="53" idx="1"/>
          </p:cNvCxnSpPr>
          <p:nvPr/>
        </p:nvCxnSpPr>
        <p:spPr>
          <a:xfrm flipV="1">
            <a:off x="7814936" y="3797412"/>
            <a:ext cx="1286684" cy="15178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0296814" y="4235824"/>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0426590" y="3443469"/>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71" name="Rectangle 70"/>
          <p:cNvSpPr/>
          <p:nvPr/>
        </p:nvSpPr>
        <p:spPr>
          <a:xfrm>
            <a:off x="8631227" y="5893279"/>
            <a:ext cx="2396810"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(b, a)</a:t>
            </a:r>
            <a:endParaRPr lang="en-US" sz="4000" dirty="0"/>
          </a:p>
        </p:txBody>
      </p:sp>
      <p:sp>
        <p:nvSpPr>
          <p:cNvPr id="76" name="Rectangle 75"/>
          <p:cNvSpPr/>
          <p:nvPr/>
        </p:nvSpPr>
        <p:spPr>
          <a:xfrm>
            <a:off x="8391418" y="2478378"/>
            <a:ext cx="479618" cy="830997"/>
          </a:xfrm>
          <a:prstGeom prst="rect">
            <a:avLst/>
          </a:prstGeom>
        </p:spPr>
        <p:txBody>
          <a:bodyPr wrap="none">
            <a:spAutoFit/>
          </a:bodyPr>
          <a:lstStyle/>
          <a:p>
            <a:r>
              <a:rPr lang="en-US" sz="4800" dirty="0"/>
              <a:t>a</a:t>
            </a:r>
          </a:p>
        </p:txBody>
      </p:sp>
      <p:sp>
        <p:nvSpPr>
          <p:cNvPr id="78" name="Rectangle 77"/>
          <p:cNvSpPr/>
          <p:nvPr/>
        </p:nvSpPr>
        <p:spPr>
          <a:xfrm>
            <a:off x="7814936" y="5181315"/>
            <a:ext cx="508473" cy="830997"/>
          </a:xfrm>
          <a:prstGeom prst="rect">
            <a:avLst/>
          </a:prstGeom>
        </p:spPr>
        <p:txBody>
          <a:bodyPr wrap="none">
            <a:spAutoFit/>
          </a:bodyPr>
          <a:lstStyle/>
          <a:p>
            <a:r>
              <a:rPr lang="en-US" sz="4800" dirty="0" smtClean="0"/>
              <a:t>b</a:t>
            </a:r>
            <a:endParaRPr lang="en-US" sz="4800" dirty="0"/>
          </a:p>
        </p:txBody>
      </p:sp>
    </p:spTree>
    <p:extLst>
      <p:ext uri="{BB962C8B-B14F-4D97-AF65-F5344CB8AC3E}">
        <p14:creationId xmlns:p14="http://schemas.microsoft.com/office/powerpoint/2010/main" val="2250120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10515600" cy="1325563"/>
          </a:xfrm>
        </p:spPr>
        <p:txBody>
          <a:bodyPr/>
          <a:lstStyle/>
          <a:p>
            <a:r>
              <a:rPr lang="en-US" dirty="0" smtClean="0"/>
              <a:t>Problem </a:t>
            </a:r>
            <a:r>
              <a:rPr lang="en-US" dirty="0"/>
              <a:t>2.2. Option 1.</a:t>
            </a:r>
          </a:p>
        </p:txBody>
      </p:sp>
      <p:sp>
        <p:nvSpPr>
          <p:cNvPr id="3" name="Content Placeholder 2"/>
          <p:cNvSpPr>
            <a:spLocks noGrp="1"/>
          </p:cNvSpPr>
          <p:nvPr>
            <p:ph idx="1"/>
          </p:nvPr>
        </p:nvSpPr>
        <p:spPr>
          <a:xfrm>
            <a:off x="289741" y="1056228"/>
            <a:ext cx="11599817" cy="4351338"/>
          </a:xfrm>
        </p:spPr>
        <p:txBody>
          <a:bodyPr/>
          <a:lstStyle/>
          <a:p>
            <a:pPr marL="0" indent="0">
              <a:buNone/>
            </a:pPr>
            <a:r>
              <a:rPr lang="en-US" dirty="0" smtClean="0"/>
              <a:t>Assume that the inputs are a and b. The functions are defined as follows.</a:t>
            </a:r>
          </a:p>
          <a:p>
            <a:pPr marL="0" indent="0">
              <a:buNone/>
            </a:pPr>
            <a:r>
              <a:rPr lang="en-US" dirty="0" smtClean="0"/>
              <a:t>Note that you must interpret the operators properly.</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48008797"/>
              </p:ext>
            </p:extLst>
          </p:nvPr>
        </p:nvGraphicFramePr>
        <p:xfrm>
          <a:off x="114300" y="2381791"/>
          <a:ext cx="11976100" cy="4258491"/>
        </p:xfrm>
        <a:graphic>
          <a:graphicData uri="http://schemas.openxmlformats.org/drawingml/2006/table">
            <a:tbl>
              <a:tblPr firstRow="1" bandRow="1">
                <a:tableStyleId>{F5AB1C69-6EDB-4FF4-983F-18BD219EF322}</a:tableStyleId>
              </a:tblPr>
              <a:tblGrid>
                <a:gridCol w="1525485">
                  <a:extLst>
                    <a:ext uri="{9D8B030D-6E8A-4147-A177-3AD203B41FA5}">
                      <a16:colId xmlns:a16="http://schemas.microsoft.com/office/drawing/2014/main" val="50911851"/>
                    </a:ext>
                  </a:extLst>
                </a:gridCol>
                <a:gridCol w="3146874">
                  <a:extLst>
                    <a:ext uri="{9D8B030D-6E8A-4147-A177-3AD203B41FA5}">
                      <a16:colId xmlns:a16="http://schemas.microsoft.com/office/drawing/2014/main" val="1311439063"/>
                    </a:ext>
                  </a:extLst>
                </a:gridCol>
                <a:gridCol w="2380128">
                  <a:extLst>
                    <a:ext uri="{9D8B030D-6E8A-4147-A177-3AD203B41FA5}">
                      <a16:colId xmlns:a16="http://schemas.microsoft.com/office/drawing/2014/main" val="482590229"/>
                    </a:ext>
                  </a:extLst>
                </a:gridCol>
                <a:gridCol w="2698325">
                  <a:extLst>
                    <a:ext uri="{9D8B030D-6E8A-4147-A177-3AD203B41FA5}">
                      <a16:colId xmlns:a16="http://schemas.microsoft.com/office/drawing/2014/main" val="1503262464"/>
                    </a:ext>
                  </a:extLst>
                </a:gridCol>
                <a:gridCol w="2225288">
                  <a:extLst>
                    <a:ext uri="{9D8B030D-6E8A-4147-A177-3AD203B41FA5}">
                      <a16:colId xmlns:a16="http://schemas.microsoft.com/office/drawing/2014/main" val="1948907715"/>
                    </a:ext>
                  </a:extLst>
                </a:gridCol>
              </a:tblGrid>
              <a:tr h="411530">
                <a:tc>
                  <a:txBody>
                    <a:bodyPr/>
                    <a:lstStyle/>
                    <a:p>
                      <a:r>
                        <a:rPr lang="en-US" sz="2000" dirty="0" smtClean="0">
                          <a:solidFill>
                            <a:srgbClr val="0000FF"/>
                          </a:solidFill>
                        </a:rPr>
                        <a:t>Layer1</a:t>
                      </a:r>
                      <a:endParaRPr lang="en-US" sz="2000" dirty="0">
                        <a:solidFill>
                          <a:srgbClr val="0000FF"/>
                        </a:solidFill>
                      </a:endParaRPr>
                    </a:p>
                  </a:txBody>
                  <a:tcPr/>
                </a:tc>
                <a:tc>
                  <a:txBody>
                    <a:bodyPr/>
                    <a:lstStyle/>
                    <a:p>
                      <a:r>
                        <a:rPr lang="en-US" sz="2000" dirty="0" smtClean="0">
                          <a:solidFill>
                            <a:srgbClr val="0000FF"/>
                          </a:solidFill>
                        </a:rPr>
                        <a:t>Layer 2</a:t>
                      </a:r>
                      <a:endParaRPr lang="en-US" sz="2000" dirty="0">
                        <a:solidFill>
                          <a:srgbClr val="0000FF"/>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3</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5</a:t>
                      </a:r>
                    </a:p>
                  </a:txBody>
                  <a:tcPr/>
                </a:tc>
                <a:extLst>
                  <a:ext uri="{0D108BD9-81ED-4DB2-BD59-A6C34878D82A}">
                    <a16:rowId xmlns:a16="http://schemas.microsoft.com/office/drawing/2014/main" val="3371250032"/>
                  </a:ext>
                </a:extLst>
              </a:tr>
              <a:tr h="10123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g</a:t>
                      </a:r>
                      <a:r>
                        <a:rPr lang="en-US" sz="2800" baseline="-25000" dirty="0" smtClean="0"/>
                        <a:t>11</a:t>
                      </a:r>
                      <a:r>
                        <a:rPr lang="en-US" sz="2800" baseline="0" dirty="0" smtClean="0"/>
                        <a:t>(</a:t>
                      </a:r>
                      <a:r>
                        <a:rPr lang="en-US" sz="2800" baseline="0" dirty="0" err="1" smtClean="0"/>
                        <a:t>a,b</a:t>
                      </a:r>
                      <a:r>
                        <a:rPr lang="en-US" sz="28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 a*b</a:t>
                      </a:r>
                      <a:endParaRPr lang="en-US" sz="2800" baseline="-25000" dirty="0" smtClean="0">
                        <a:solidFill>
                          <a:srgbClr val="0070C0"/>
                        </a:solidFill>
                      </a:endParaRPr>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cos(a)/(sin</a:t>
                      </a:r>
                      <a:r>
                        <a:rPr kumimoji="0" lang="en-US" sz="2800" b="0" i="0" u="none" strike="noStrike" kern="1200" cap="none" spc="0" normalizeH="0" baseline="30000" noProof="0" dirty="0" smtClean="0">
                          <a:ln>
                            <a:noFill/>
                          </a:ln>
                          <a:solidFill>
                            <a:prstClr val="black"/>
                          </a:solidFill>
                          <a:effectLst/>
                          <a:uLnTx/>
                          <a:uFillTx/>
                          <a:latin typeface="+mn-lt"/>
                          <a:ea typeface="+mn-ea"/>
                          <a:cs typeface="+mn-cs"/>
                        </a:rPr>
                        <a:t>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(b)+1)</a:t>
                      </a:r>
                      <a:endParaRPr lang="en-US" sz="200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)*(a-b) </a:t>
                      </a:r>
                      <a:endParaRPr lang="en-US" sz="2000" baseline="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41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cos(a) - sin(b) </a:t>
                      </a:r>
                      <a:endParaRPr lang="en-US" sz="2000" dirty="0"/>
                    </a:p>
                  </a:txBody>
                  <a:tcPr/>
                </a:tc>
                <a:tc>
                  <a:txBody>
                    <a:bodyPr/>
                    <a:lstStyle/>
                    <a:p>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51</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r>
                        <a:rPr kumimoji="0" lang="en-US" sz="2800" b="0" i="0" u="none" strike="noStrike" kern="1200" cap="none" spc="0" normalizeH="0" baseline="0" noProof="0" smtClean="0">
                          <a:ln>
                            <a:noFill/>
                          </a:ln>
                          <a:solidFill>
                            <a:prstClr val="black"/>
                          </a:solidFill>
                          <a:effectLst/>
                          <a:uLnTx/>
                          <a:uFillTx/>
                          <a:latin typeface="+mn-lt"/>
                          <a:ea typeface="+mn-ea"/>
                          <a:cs typeface="+mn-cs"/>
                        </a:rPr>
                        <a:t>a - </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b</a:t>
                      </a:r>
                      <a:endParaRPr lang="en-US" sz="2000" dirty="0"/>
                    </a:p>
                  </a:txBody>
                  <a:tcPr/>
                </a:tc>
                <a:extLst>
                  <a:ext uri="{0D108BD9-81ED-4DB2-BD59-A6C34878D82A}">
                    <a16:rowId xmlns:a16="http://schemas.microsoft.com/office/drawing/2014/main" val="3616298010"/>
                  </a:ext>
                </a:extLst>
              </a:tr>
              <a:tr h="92594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g</a:t>
                      </a:r>
                      <a:r>
                        <a:rPr lang="en-US" sz="2800" baseline="-25000" dirty="0" smtClean="0"/>
                        <a:t>12</a:t>
                      </a:r>
                      <a:r>
                        <a:rPr lang="en-US" sz="2800" baseline="0" dirty="0" smtClean="0"/>
                        <a:t>(</a:t>
                      </a:r>
                      <a:r>
                        <a:rPr lang="en-US" sz="2800" baseline="0" dirty="0" err="1" smtClean="0"/>
                        <a:t>a,b</a:t>
                      </a:r>
                      <a:r>
                        <a:rPr lang="en-US" sz="28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baseline="0" dirty="0" smtClean="0"/>
                        <a:t>= </a:t>
                      </a:r>
                      <a:r>
                        <a:rPr lang="en-US" sz="2000" baseline="0" dirty="0" smtClean="0"/>
                        <a:t>a/(|b|+1)</a:t>
                      </a:r>
                      <a:endParaRPr lang="en-US" sz="2800" baseline="-25000"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a.*a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sin(a + b)</a:t>
                      </a:r>
                      <a:endParaRPr kumimoji="0" lang="en-US" sz="20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42</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 (b) - sin(a)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extLst>
                  <a:ext uri="{0D108BD9-81ED-4DB2-BD59-A6C34878D82A}">
                    <a16:rowId xmlns:a16="http://schemas.microsoft.com/office/drawing/2014/main" val="3530058447"/>
                  </a:ext>
                </a:extLst>
              </a:tr>
              <a:tr h="925941">
                <a:tc>
                  <a:txBody>
                    <a:bodyPr/>
                    <a:lstStyle/>
                    <a:p>
                      <a:endParaRPr 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23</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8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sin(a) + cos(b)</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33</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cos(a) </a:t>
                      </a:r>
                      <a:endParaRPr kumimoji="0" lang="en-US" sz="20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4133058840"/>
                  </a:ext>
                </a:extLst>
              </a:tr>
              <a:tr h="925941">
                <a:tc>
                  <a:txBody>
                    <a:bodyPr/>
                    <a:lstStyle/>
                    <a:p>
                      <a:endParaRPr 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24</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a*sin(a) </a:t>
                      </a:r>
                      <a:endParaRPr kumimoji="0" lang="en-US" sz="20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800" b="0" i="0" u="none" strike="noStrike" kern="1200" cap="none" spc="0" normalizeH="0" baseline="-25000" noProof="0" dirty="0" smtClean="0">
                          <a:ln>
                            <a:noFill/>
                          </a:ln>
                          <a:solidFill>
                            <a:prstClr val="black"/>
                          </a:solidFill>
                          <a:effectLst/>
                          <a:uLnTx/>
                          <a:uFillTx/>
                          <a:latin typeface="+mn-lt"/>
                          <a:ea typeface="+mn-ea"/>
                          <a:cs typeface="+mn-cs"/>
                        </a:rPr>
                        <a:t>34</a:t>
                      </a:r>
                      <a:r>
                        <a:rPr kumimoji="0" lang="en-US" sz="2800" b="0" i="0" u="none" strike="noStrike" kern="1200" cap="none" spc="0" normalizeH="0" baseline="0" noProof="0" dirty="0" smtClean="0">
                          <a:ln>
                            <a:noFill/>
                          </a:ln>
                          <a:solidFill>
                            <a:prstClr val="black"/>
                          </a:solidFill>
                          <a:effectLst/>
                          <a:uLnTx/>
                          <a:uFillTx/>
                          <a:latin typeface="+mn-lt"/>
                          <a:ea typeface="+mn-ea"/>
                          <a:cs typeface="+mn-cs"/>
                        </a:rPr>
                        <a:t>(a)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smtClean="0">
                          <a:ln>
                            <a:noFill/>
                          </a:ln>
                          <a:solidFill>
                            <a:prstClr val="black"/>
                          </a:solidFill>
                          <a:effectLst/>
                          <a:uLnTx/>
                          <a:uFillTx/>
                          <a:latin typeface="+mn-lt"/>
                          <a:ea typeface="+mn-ea"/>
                          <a:cs typeface="+mn-cs"/>
                        </a:rPr>
                        <a:t>= sin</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a:t>
                      </a:r>
                      <a:endParaRPr kumimoji="0" lang="en-US" sz="18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endParaRPr lang="en-US" sz="2000" dirty="0"/>
                    </a:p>
                  </a:txBody>
                  <a:tcPr/>
                </a:tc>
                <a:tc>
                  <a:txBody>
                    <a:bodyPr/>
                    <a:lstStyle/>
                    <a:p>
                      <a:endParaRPr lang="en-US" sz="2000" dirty="0"/>
                    </a:p>
                  </a:txBody>
                  <a:tcPr/>
                </a:tc>
                <a:extLst>
                  <a:ext uri="{0D108BD9-81ED-4DB2-BD59-A6C34878D82A}">
                    <a16:rowId xmlns:a16="http://schemas.microsoft.com/office/drawing/2014/main" val="721358885"/>
                  </a:ext>
                </a:extLst>
              </a:tr>
            </a:tbl>
          </a:graphicData>
        </a:graphic>
      </p:graphicFrame>
    </p:spTree>
    <p:extLst>
      <p:ext uri="{BB962C8B-B14F-4D97-AF65-F5344CB8AC3E}">
        <p14:creationId xmlns:p14="http://schemas.microsoft.com/office/powerpoint/2010/main" val="2160896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792"/>
            <a:ext cx="10515600" cy="1325563"/>
          </a:xfrm>
        </p:spPr>
        <p:txBody>
          <a:bodyPr/>
          <a:lstStyle/>
          <a:p>
            <a:r>
              <a:rPr lang="en-US" dirty="0" smtClean="0"/>
              <a:t>Problem 2.2. </a:t>
            </a:r>
            <a:r>
              <a:rPr lang="en-US" dirty="0"/>
              <a:t>Option 1.</a:t>
            </a:r>
          </a:p>
        </p:txBody>
      </p:sp>
      <p:sp>
        <p:nvSpPr>
          <p:cNvPr id="3" name="Content Placeholder 2"/>
          <p:cNvSpPr>
            <a:spLocks noGrp="1"/>
          </p:cNvSpPr>
          <p:nvPr>
            <p:ph idx="1"/>
          </p:nvPr>
        </p:nvSpPr>
        <p:spPr>
          <a:xfrm>
            <a:off x="838200" y="1030514"/>
            <a:ext cx="10515600" cy="5827485"/>
          </a:xfrm>
        </p:spPr>
        <p:txBody>
          <a:bodyPr>
            <a:normAutofit fontScale="85000" lnSpcReduction="20000"/>
          </a:bodyPr>
          <a:lstStyle/>
          <a:p>
            <a:pPr marL="0" indent="0">
              <a:buNone/>
            </a:pPr>
            <a:r>
              <a:rPr lang="en-US" dirty="0" smtClean="0"/>
              <a:t>Set x in [-1.5, 1.5] and y in </a:t>
            </a:r>
            <a:r>
              <a:rPr lang="en-US" dirty="0"/>
              <a:t>[-1.5, 1.5</a:t>
            </a:r>
            <a:r>
              <a:rPr lang="en-US" dirty="0" smtClean="0"/>
              <a:t>]. The step size is 0.05.</a:t>
            </a:r>
          </a:p>
          <a:p>
            <a:pPr marL="0" indent="0">
              <a:buNone/>
            </a:pPr>
            <a:r>
              <a:rPr lang="en-US" dirty="0" smtClean="0"/>
              <a:t>Plot each data set in F. A data set represents a mesh. Label the x-axis and the y-axis.</a:t>
            </a:r>
          </a:p>
          <a:p>
            <a:pPr marL="0" indent="0">
              <a:buNone/>
            </a:pPr>
            <a:endParaRPr lang="en-US" dirty="0" smtClean="0"/>
          </a:p>
          <a:p>
            <a:pPr marL="0" indent="0">
              <a:buNone/>
            </a:pPr>
            <a:r>
              <a:rPr lang="en-US" b="1" dirty="0">
                <a:solidFill>
                  <a:srgbClr val="000000"/>
                </a:solidFill>
                <a:latin typeface="Courier New" panose="02070309020205020404" pitchFamily="49" charset="0"/>
              </a:rPr>
              <a:t>F = [k11; k12; k21; k23; k31; k32; k41; k42; k51];</a:t>
            </a:r>
          </a:p>
          <a:p>
            <a:pPr marL="0" indent="0">
              <a:buNone/>
            </a:pPr>
            <a:endParaRPr lang="en-US" dirty="0" smtClean="0"/>
          </a:p>
          <a:p>
            <a:pPr marL="0" indent="0">
              <a:buNone/>
            </a:pPr>
            <a:r>
              <a:rPr lang="en-US" dirty="0" smtClean="0"/>
              <a:t>Hint: To draw a mesh, use the followings:</a:t>
            </a:r>
          </a:p>
          <a:p>
            <a:pPr marL="0" indent="0">
              <a:buNone/>
            </a:pPr>
            <a:r>
              <a:rPr lang="en-US" dirty="0"/>
              <a:t>s0 = index*61+1-61</a:t>
            </a:r>
            <a:r>
              <a:rPr lang="en-US" dirty="0" smtClean="0"/>
              <a:t>;		% Note </a:t>
            </a:r>
            <a:r>
              <a:rPr lang="en-US" dirty="0" err="1" smtClean="0"/>
              <a:t>kij’s</a:t>
            </a:r>
            <a:r>
              <a:rPr lang="en-US" dirty="0" smtClean="0"/>
              <a:t> dimension is 61x61. </a:t>
            </a:r>
            <a:endParaRPr lang="en-US" dirty="0"/>
          </a:p>
          <a:p>
            <a:pPr marL="0" indent="0">
              <a:buNone/>
            </a:pPr>
            <a:r>
              <a:rPr lang="en-US" dirty="0" smtClean="0"/>
              <a:t>s1 </a:t>
            </a:r>
            <a:r>
              <a:rPr lang="en-US" dirty="0"/>
              <a:t>= index*61+61-61;</a:t>
            </a:r>
          </a:p>
          <a:p>
            <a:pPr marL="0" indent="0">
              <a:buNone/>
            </a:pPr>
            <a:r>
              <a:rPr lang="en-US" dirty="0" smtClean="0"/>
              <a:t>Z </a:t>
            </a:r>
            <a:r>
              <a:rPr lang="en-US" dirty="0"/>
              <a:t>= F(s0:s1,:);</a:t>
            </a:r>
          </a:p>
          <a:p>
            <a:pPr marL="0" indent="0">
              <a:buNone/>
            </a:pPr>
            <a:r>
              <a:rPr lang="en-US" dirty="0" smtClean="0"/>
              <a:t>C </a:t>
            </a:r>
            <a:r>
              <a:rPr lang="en-US" dirty="0"/>
              <a:t>= gradient(Z);</a:t>
            </a:r>
          </a:p>
          <a:p>
            <a:pPr marL="0" indent="0">
              <a:buNone/>
            </a:pPr>
            <a:r>
              <a:rPr lang="en-US" dirty="0" err="1" smtClean="0"/>
              <a:t>meshz</a:t>
            </a:r>
            <a:r>
              <a:rPr lang="en-US" dirty="0" smtClean="0"/>
              <a:t>(X,Y,Z,C</a:t>
            </a:r>
            <a:r>
              <a:rPr lang="en-US" dirty="0"/>
              <a:t>);</a:t>
            </a:r>
          </a:p>
          <a:p>
            <a:pPr marL="0" indent="0">
              <a:buNone/>
            </a:pPr>
            <a:r>
              <a:rPr lang="en-US" dirty="0" err="1" smtClean="0"/>
              <a:t>Colorbar</a:t>
            </a:r>
            <a:endParaRPr lang="en-US" dirty="0" smtClean="0"/>
          </a:p>
          <a:p>
            <a:pPr marL="0" indent="0">
              <a:buNone/>
            </a:pPr>
            <a:endParaRPr lang="en-US" dirty="0"/>
          </a:p>
          <a:p>
            <a:pPr marL="0" indent="0">
              <a:buNone/>
            </a:pPr>
            <a:r>
              <a:rPr lang="en-US" dirty="0" smtClean="0"/>
              <a:t>X and Y are produced by </a:t>
            </a:r>
            <a:r>
              <a:rPr lang="en-US" dirty="0" err="1" smtClean="0"/>
              <a:t>meshgrid</a:t>
            </a:r>
            <a:r>
              <a:rPr lang="en-US" dirty="0" smtClean="0"/>
              <a:t>.</a:t>
            </a:r>
          </a:p>
          <a:p>
            <a:pPr marL="0" indent="0">
              <a:buNone/>
            </a:pPr>
            <a:r>
              <a:rPr lang="en-US" dirty="0" smtClean="0"/>
              <a:t>Z contains the values for all the combinations of x and y in the grid of X and Y.</a:t>
            </a:r>
            <a:endParaRPr lang="en-US" dirty="0"/>
          </a:p>
          <a:p>
            <a:pPr marL="0" indent="0">
              <a:buNone/>
            </a:pPr>
            <a:endParaRPr lang="en-US" dirty="0"/>
          </a:p>
        </p:txBody>
      </p:sp>
    </p:spTree>
    <p:extLst>
      <p:ext uri="{BB962C8B-B14F-4D97-AF65-F5344CB8AC3E}">
        <p14:creationId xmlns:p14="http://schemas.microsoft.com/office/powerpoint/2010/main" val="25297571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700" y="33112"/>
            <a:ext cx="10515600" cy="1325563"/>
          </a:xfrm>
        </p:spPr>
        <p:txBody>
          <a:bodyPr/>
          <a:lstStyle/>
          <a:p>
            <a:r>
              <a:rPr lang="en-US" dirty="0" smtClean="0"/>
              <a:t>Problem 2.2. </a:t>
            </a:r>
            <a:r>
              <a:rPr lang="en-US" dirty="0"/>
              <a:t>Option 1.</a:t>
            </a:r>
          </a:p>
        </p:txBody>
      </p:sp>
      <p:sp>
        <p:nvSpPr>
          <p:cNvPr id="3" name="Content Placeholder 2"/>
          <p:cNvSpPr>
            <a:spLocks noGrp="1"/>
          </p:cNvSpPr>
          <p:nvPr>
            <p:ph idx="1"/>
          </p:nvPr>
        </p:nvSpPr>
        <p:spPr>
          <a:xfrm>
            <a:off x="647700" y="1789112"/>
            <a:ext cx="4064000" cy="4727575"/>
          </a:xfrm>
        </p:spPr>
        <p:txBody>
          <a:bodyPr>
            <a:normAutofit/>
          </a:bodyPr>
          <a:lstStyle/>
          <a:p>
            <a:pPr marL="0" indent="0">
              <a:buNone/>
            </a:pPr>
            <a:r>
              <a:rPr lang="en-US" dirty="0" smtClean="0"/>
              <a:t>Press ‘m’ to view each of the items in F in a backward order.</a:t>
            </a:r>
          </a:p>
          <a:p>
            <a:pPr marL="0" indent="0">
              <a:buNone/>
            </a:pPr>
            <a:r>
              <a:rPr lang="en-US" dirty="0"/>
              <a:t>Press </a:t>
            </a:r>
            <a:r>
              <a:rPr lang="en-US" dirty="0" smtClean="0"/>
              <a:t>‘n’ to </a:t>
            </a:r>
            <a:r>
              <a:rPr lang="en-US" dirty="0"/>
              <a:t>view each of the items in </a:t>
            </a:r>
            <a:r>
              <a:rPr lang="en-US" dirty="0" smtClean="0"/>
              <a:t>F </a:t>
            </a:r>
            <a:r>
              <a:rPr lang="en-US" dirty="0"/>
              <a:t>in a </a:t>
            </a:r>
            <a:r>
              <a:rPr lang="en-US" dirty="0" smtClean="0"/>
              <a:t>forward </a:t>
            </a:r>
            <a:r>
              <a:rPr lang="en-US" dirty="0"/>
              <a:t>order</a:t>
            </a:r>
            <a:r>
              <a:rPr lang="en-US" dirty="0" smtClean="0"/>
              <a:t>.</a:t>
            </a:r>
          </a:p>
          <a:p>
            <a:pPr marL="0" indent="0">
              <a:buNone/>
            </a:pPr>
            <a:endParaRPr lang="en-US" dirty="0"/>
          </a:p>
          <a:p>
            <a:pPr marL="0" indent="0">
              <a:buNone/>
            </a:pPr>
            <a:r>
              <a:rPr lang="en-US" dirty="0" smtClean="0"/>
              <a:t>The items in F are:</a:t>
            </a:r>
          </a:p>
          <a:p>
            <a:pPr marL="0" indent="0">
              <a:buNone/>
            </a:pPr>
            <a:endParaRPr lang="en-US" dirty="0"/>
          </a:p>
          <a:p>
            <a:pPr marL="0" indent="0">
              <a:buNone/>
            </a:pPr>
            <a:endParaRPr lang="en-US" dirty="0"/>
          </a:p>
          <a:p>
            <a:pPr marL="0" indent="0">
              <a:buNone/>
            </a:pPr>
            <a:endParaRPr lang="en-US" dirty="0"/>
          </a:p>
        </p:txBody>
      </p:sp>
      <p:pic>
        <p:nvPicPr>
          <p:cNvPr id="4" name="mesh_view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48043" y="696459"/>
            <a:ext cx="5379091" cy="4572227"/>
          </a:xfrm>
          <a:prstGeom prst="rect">
            <a:avLst/>
          </a:prstGeom>
        </p:spPr>
      </p:pic>
      <p:sp>
        <p:nvSpPr>
          <p:cNvPr id="5" name="TextBox 4"/>
          <p:cNvSpPr txBox="1"/>
          <p:nvPr/>
        </p:nvSpPr>
        <p:spPr>
          <a:xfrm>
            <a:off x="7315195" y="-26366"/>
            <a:ext cx="3810595" cy="584775"/>
          </a:xfrm>
          <a:prstGeom prst="rect">
            <a:avLst/>
          </a:prstGeom>
          <a:noFill/>
        </p:spPr>
        <p:txBody>
          <a:bodyPr wrap="none" rtlCol="0">
            <a:spAutoFit/>
          </a:bodyPr>
          <a:lstStyle/>
          <a:p>
            <a:r>
              <a:rPr lang="en-US" sz="3200" dirty="0" smtClean="0"/>
              <a:t>Play to see each item.</a:t>
            </a:r>
            <a:endParaRPr lang="en-US" sz="3200" dirty="0"/>
          </a:p>
        </p:txBody>
      </p:sp>
      <p:sp>
        <p:nvSpPr>
          <p:cNvPr id="6" name="Rectangle 5"/>
          <p:cNvSpPr/>
          <p:nvPr/>
        </p:nvSpPr>
        <p:spPr>
          <a:xfrm>
            <a:off x="647700" y="6235697"/>
            <a:ext cx="9506856" cy="369332"/>
          </a:xfrm>
          <a:prstGeom prst="rect">
            <a:avLst/>
          </a:prstGeom>
        </p:spPr>
        <p:txBody>
          <a:bodyPr wrap="square">
            <a:spAutoFit/>
          </a:bodyPr>
          <a:lstStyle/>
          <a:p>
            <a:r>
              <a:rPr lang="en-US" b="1" dirty="0">
                <a:solidFill>
                  <a:srgbClr val="000000"/>
                </a:solidFill>
                <a:latin typeface="Courier New" panose="02070309020205020404" pitchFamily="49" charset="0"/>
              </a:rPr>
              <a:t>F = [k11; k12; k21; k23; k31; k32; k41; k42; k51];</a:t>
            </a:r>
          </a:p>
        </p:txBody>
      </p:sp>
    </p:spTree>
    <p:extLst>
      <p:ext uri="{BB962C8B-B14F-4D97-AF65-F5344CB8AC3E}">
        <p14:creationId xmlns:p14="http://schemas.microsoft.com/office/powerpoint/2010/main" val="120071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59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two problems. You must answer all of them.</a:t>
            </a:r>
          </a:p>
          <a:p>
            <a:pPr marL="0" indent="0">
              <a:buNone/>
            </a:pPr>
            <a:endParaRPr lang="en-US" altLang="zh-TW" dirty="0"/>
          </a:p>
          <a:p>
            <a:pPr marL="0" indent="0">
              <a:buNone/>
            </a:pPr>
            <a:r>
              <a:rPr lang="en-US" altLang="zh-TW" dirty="0" smtClean="0"/>
              <a:t>You can create new files for functions.</a:t>
            </a:r>
            <a:endParaRPr lang="zh-TW" altLang="en-US" dirty="0"/>
          </a:p>
        </p:txBody>
      </p:sp>
    </p:spTree>
    <p:extLst>
      <p:ext uri="{BB962C8B-B14F-4D97-AF65-F5344CB8AC3E}">
        <p14:creationId xmlns:p14="http://schemas.microsoft.com/office/powerpoint/2010/main" val="3517182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Problem 2.2. </a:t>
            </a:r>
            <a:r>
              <a:rPr lang="en-US" sz="3600" dirty="0"/>
              <a:t>Option 1</a:t>
            </a:r>
            <a:r>
              <a:rPr lang="en-US" sz="3600" dirty="0" smtClean="0"/>
              <a:t>. Notice that the labels of the x-axis and y-axis shows the ranges that are the same as what we set for x and y.</a:t>
            </a:r>
            <a:endParaRPr lang="en-US" sz="3600" dirty="0"/>
          </a:p>
        </p:txBody>
      </p:sp>
    </p:spTree>
    <p:extLst>
      <p:ext uri="{BB962C8B-B14F-4D97-AF65-F5344CB8AC3E}">
        <p14:creationId xmlns:p14="http://schemas.microsoft.com/office/powerpoint/2010/main" val="26829488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379141" y="-210956"/>
            <a:ext cx="11318488" cy="1325562"/>
          </a:xfrm>
        </p:spPr>
        <p:txBody>
          <a:bodyPr/>
          <a:lstStyle/>
          <a:p>
            <a:r>
              <a:rPr lang="en-US" dirty="0"/>
              <a:t>Problem 2.2. Option 2</a:t>
            </a:r>
            <a:r>
              <a:rPr lang="en-US" dirty="0" smtClean="0"/>
              <a:t>. Importance sampling</a:t>
            </a:r>
            <a:endParaRPr lang="en-US" altLang="en-US" dirty="0" smtClean="0"/>
          </a:p>
        </p:txBody>
      </p:sp>
      <p:sp>
        <p:nvSpPr>
          <p:cNvPr id="29699" name="Content Placeholder 2"/>
          <p:cNvSpPr>
            <a:spLocks noGrp="1"/>
          </p:cNvSpPr>
          <p:nvPr>
            <p:ph idx="1"/>
          </p:nvPr>
        </p:nvSpPr>
        <p:spPr>
          <a:xfrm>
            <a:off x="379141" y="875211"/>
            <a:ext cx="11318488" cy="5762171"/>
          </a:xfrm>
        </p:spPr>
        <p:txBody>
          <a:bodyPr>
            <a:normAutofit fontScale="92500" lnSpcReduction="20000"/>
          </a:bodyPr>
          <a:lstStyle/>
          <a:p>
            <a:pPr marL="0" indent="0">
              <a:buNone/>
            </a:pPr>
            <a:r>
              <a:rPr lang="pt-BR" altLang="en-US" sz="2400" dirty="0" smtClean="0">
                <a:latin typeface="Arial" panose="020B0604020202020204" pitchFamily="34" charset="0"/>
                <a:cs typeface="Arial" panose="020B0604020202020204" pitchFamily="34" charset="0"/>
              </a:rPr>
              <a:t>There are two normal distributions:</a:t>
            </a:r>
          </a:p>
          <a:p>
            <a:pPr marL="0" indent="0">
              <a:buNone/>
            </a:pPr>
            <a:r>
              <a:rPr lang="pt-BR" altLang="en-US" sz="2400" dirty="0" smtClean="0">
                <a:latin typeface="Arial" panose="020B0604020202020204" pitchFamily="34" charset="0"/>
                <a:cs typeface="Arial" panose="020B0604020202020204" pitchFamily="34" charset="0"/>
              </a:rPr>
              <a:t>Normal </a:t>
            </a:r>
            <a:r>
              <a:rPr lang="pt-BR" altLang="en-US" sz="2400" dirty="0">
                <a:latin typeface="Arial" panose="020B0604020202020204" pitchFamily="34" charset="0"/>
                <a:cs typeface="Arial" panose="020B0604020202020204" pitchFamily="34" charset="0"/>
              </a:rPr>
              <a:t>distribution one: (Mean, SD) = (-</a:t>
            </a:r>
            <a:r>
              <a:rPr lang="pt-BR" altLang="en-US" sz="2400" dirty="0" smtClean="0">
                <a:latin typeface="Arial" panose="020B0604020202020204" pitchFamily="34" charset="0"/>
                <a:cs typeface="Arial" panose="020B0604020202020204" pitchFamily="34" charset="0"/>
              </a:rPr>
              <a:t>1,2), where SD is the standard deviation.</a:t>
            </a:r>
          </a:p>
          <a:p>
            <a:pPr marL="0" indent="0">
              <a:buNone/>
            </a:pPr>
            <a:r>
              <a:rPr lang="pt-BR" altLang="en-US" sz="2400" dirty="0">
                <a:latin typeface="Arial" panose="020B0604020202020204" pitchFamily="34" charset="0"/>
                <a:cs typeface="Arial" panose="020B0604020202020204" pitchFamily="34" charset="0"/>
              </a:rPr>
              <a:t>Normal distribution </a:t>
            </a:r>
            <a:r>
              <a:rPr lang="pt-BR" altLang="en-US" sz="2400" dirty="0" smtClean="0">
                <a:latin typeface="Arial" panose="020B0604020202020204" pitchFamily="34" charset="0"/>
                <a:cs typeface="Arial" panose="020B0604020202020204" pitchFamily="34" charset="0"/>
              </a:rPr>
              <a:t>Wo: </a:t>
            </a:r>
            <a:r>
              <a:rPr lang="pt-BR" altLang="en-US" sz="2400" dirty="0">
                <a:latin typeface="Arial" panose="020B0604020202020204" pitchFamily="34" charset="0"/>
                <a:cs typeface="Arial" panose="020B0604020202020204" pitchFamily="34" charset="0"/>
              </a:rPr>
              <a:t>(Mean, SD) = </a:t>
            </a:r>
            <a:r>
              <a:rPr lang="pt-BR" altLang="en-US" sz="2400" dirty="0" smtClean="0">
                <a:latin typeface="Arial" panose="020B0604020202020204" pitchFamily="34" charset="0"/>
                <a:cs typeface="Arial" panose="020B0604020202020204" pitchFamily="34" charset="0"/>
              </a:rPr>
              <a:t>(1.5,3)</a:t>
            </a:r>
          </a:p>
          <a:p>
            <a:pPr marL="0" indent="0">
              <a:buNone/>
            </a:pPr>
            <a:endParaRPr lang="pt-BR" altLang="en-US" sz="2400" dirty="0" smtClean="0">
              <a:latin typeface="Arial" panose="020B0604020202020204" pitchFamily="34" charset="0"/>
              <a:cs typeface="Arial" panose="020B0604020202020204" pitchFamily="34" charset="0"/>
            </a:endParaRPr>
          </a:p>
          <a:p>
            <a:pPr marL="0" indent="0">
              <a:buNone/>
            </a:pPr>
            <a:r>
              <a:rPr lang="pt-BR" altLang="en-US" sz="2400" dirty="0" smtClean="0">
                <a:latin typeface="Arial" panose="020B0604020202020204" pitchFamily="34" charset="0"/>
                <a:cs typeface="Arial" panose="020B0604020202020204" pitchFamily="34" charset="0"/>
              </a:rPr>
              <a:t>For each normal distribution, plot a graph. And the two graphs must be shown on the same figure, one on the left side and another on the right side.</a:t>
            </a:r>
          </a:p>
          <a:p>
            <a:pPr marL="0" indent="0">
              <a:buNone/>
            </a:pPr>
            <a:r>
              <a:rPr lang="pt-BR" altLang="en-US" sz="2400" dirty="0" smtClean="0">
                <a:latin typeface="Arial" panose="020B0604020202020204" pitchFamily="34" charset="0"/>
                <a:cs typeface="Arial" panose="020B0604020202020204" pitchFamily="34" charset="0"/>
              </a:rPr>
              <a:t/>
            </a:r>
            <a:br>
              <a:rPr lang="pt-BR" altLang="en-US" sz="2400" dirty="0" smtClean="0">
                <a:latin typeface="Arial" panose="020B0604020202020204" pitchFamily="34" charset="0"/>
                <a:cs typeface="Arial" panose="020B0604020202020204" pitchFamily="34" charset="0"/>
              </a:rPr>
            </a:br>
            <a:r>
              <a:rPr lang="pt-BR" altLang="en-US" sz="2400" dirty="0" smtClean="0">
                <a:latin typeface="Arial" panose="020B0604020202020204" pitchFamily="34" charset="0"/>
                <a:cs typeface="Arial" panose="020B0604020202020204" pitchFamily="34" charset="0"/>
              </a:rPr>
              <a:t>For each graph, plot the following items.</a:t>
            </a:r>
          </a:p>
          <a:p>
            <a:pPr marL="0" indent="0">
              <a:buNone/>
            </a:pPr>
            <a:endParaRPr lang="pt-BR" altLang="en-US" sz="2400" dirty="0" smtClean="0">
              <a:latin typeface="Arial" panose="020B0604020202020204" pitchFamily="34" charset="0"/>
              <a:cs typeface="Arial" panose="020B0604020202020204" pitchFamily="34" charset="0"/>
            </a:endParaRPr>
          </a:p>
          <a:p>
            <a:pPr marL="0" indent="0">
              <a:buNone/>
            </a:pPr>
            <a:r>
              <a:rPr lang="pt-BR" altLang="en-US" sz="2400" dirty="0" smtClean="0">
                <a:latin typeface="Arial" panose="020B0604020202020204" pitchFamily="34" charset="0"/>
                <a:cs typeface="Arial" panose="020B0604020202020204" pitchFamily="34" charset="0"/>
              </a:rPr>
              <a:t>1. Compute </a:t>
            </a:r>
            <a:r>
              <a:rPr lang="pt-BR" altLang="en-US" sz="2400" dirty="0">
                <a:latin typeface="Arial" panose="020B0604020202020204" pitchFamily="34" charset="0"/>
                <a:cs typeface="Arial" panose="020B0604020202020204" pitchFamily="34" charset="0"/>
              </a:rPr>
              <a:t>the </a:t>
            </a:r>
            <a:r>
              <a:rPr lang="pt-BR" altLang="en-US" sz="2400" dirty="0" smtClean="0">
                <a:latin typeface="Arial" panose="020B0604020202020204" pitchFamily="34" charset="0"/>
                <a:cs typeface="Arial" panose="020B0604020202020204" pitchFamily="34" charset="0"/>
              </a:rPr>
              <a:t>average, m,  of </a:t>
            </a:r>
            <a:r>
              <a:rPr lang="pt-BR" altLang="en-US" sz="2400" dirty="0">
                <a:latin typeface="Arial" panose="020B0604020202020204" pitchFamily="34" charset="0"/>
                <a:cs typeface="Arial" panose="020B0604020202020204" pitchFamily="34" charset="0"/>
              </a:rPr>
              <a:t>random </a:t>
            </a:r>
            <a:r>
              <a:rPr lang="pt-BR" altLang="en-US" sz="2400" dirty="0" smtClean="0">
                <a:latin typeface="Arial" panose="020B0604020202020204" pitchFamily="34" charset="0"/>
                <a:cs typeface="Arial" panose="020B0604020202020204" pitchFamily="34" charset="0"/>
              </a:rPr>
              <a:t>numbers under the normal distribution inside the interval [1, </a:t>
            </a:r>
            <a:r>
              <a:rPr lang="pt-BR" altLang="en-US" sz="2400" dirty="0">
                <a:latin typeface="Arial" panose="020B0604020202020204" pitchFamily="34" charset="0"/>
                <a:cs typeface="Arial" panose="020B0604020202020204" pitchFamily="34" charset="0"/>
              </a:rPr>
              <a:t>8]. </a:t>
            </a:r>
            <a:r>
              <a:rPr lang="pt-BR" altLang="en-US" sz="2400" b="1" dirty="0">
                <a:latin typeface="Arial" panose="020B0604020202020204" pitchFamily="34" charset="0"/>
                <a:cs typeface="Arial" panose="020B0604020202020204" pitchFamily="34" charset="0"/>
              </a:rPr>
              <a:t>You must use importance sampling to compute the average. Otherwise, your score is zero</a:t>
            </a:r>
            <a:r>
              <a:rPr lang="pt-BR" altLang="en-US" sz="2400" b="1" dirty="0" smtClean="0">
                <a:latin typeface="Arial" panose="020B0604020202020204" pitchFamily="34" charset="0"/>
                <a:cs typeface="Arial" panose="020B0604020202020204" pitchFamily="34" charset="0"/>
              </a:rPr>
              <a:t>.</a:t>
            </a:r>
          </a:p>
          <a:p>
            <a:pPr marL="0" indent="0">
              <a:buNone/>
            </a:pPr>
            <a:r>
              <a:rPr lang="pt-BR" altLang="en-US" sz="2400" dirty="0" smtClean="0">
                <a:latin typeface="Arial" panose="020B0604020202020204" pitchFamily="34" charset="0"/>
                <a:cs typeface="Arial" panose="020B0604020202020204" pitchFamily="34" charset="0"/>
              </a:rPr>
              <a:t>2. Fill the region within the interval [1,8]. The color for filling the region is blue or yellow. </a:t>
            </a:r>
          </a:p>
          <a:p>
            <a:pPr marL="0" indent="0">
              <a:buNone/>
            </a:pPr>
            <a:r>
              <a:rPr lang="pt-BR" altLang="en-US" sz="2400" dirty="0" smtClean="0">
                <a:latin typeface="Arial" panose="020B0604020202020204" pitchFamily="34" charset="0"/>
                <a:cs typeface="Arial" panose="020B0604020202020204" pitchFamily="34" charset="0"/>
              </a:rPr>
              <a:t>3. Draw the curve of the normal distribution.  </a:t>
            </a:r>
            <a:endParaRPr lang="pt-BR" altLang="en-US" sz="2400" dirty="0">
              <a:latin typeface="Arial" panose="020B0604020202020204" pitchFamily="34" charset="0"/>
              <a:cs typeface="Arial" panose="020B0604020202020204" pitchFamily="34" charset="0"/>
            </a:endParaRPr>
          </a:p>
          <a:p>
            <a:pPr marL="0" indent="0">
              <a:buNone/>
            </a:pPr>
            <a:r>
              <a:rPr lang="pt-BR" altLang="en-US" sz="2400" dirty="0" smtClean="0">
                <a:latin typeface="Arial" panose="020B0604020202020204" pitchFamily="34" charset="0"/>
                <a:cs typeface="Arial" panose="020B0604020202020204" pitchFamily="34" charset="0"/>
              </a:rPr>
              <a:t>4. Show the (Mean, SD), number of sample numbers, m, the area of the region as the graph title.</a:t>
            </a:r>
          </a:p>
          <a:p>
            <a:pPr marL="0" indent="0">
              <a:buNone/>
            </a:pPr>
            <a:r>
              <a:rPr lang="pt-BR" altLang="en-US" sz="2400" dirty="0" smtClean="0">
                <a:latin typeface="Arial" panose="020B0604020202020204" pitchFamily="34" charset="0"/>
                <a:cs typeface="Arial" panose="020B0604020202020204" pitchFamily="34" charset="0"/>
              </a:rPr>
              <a:t>5. The total number of the random numbers is n = 100,000. Use </a:t>
            </a:r>
            <a:r>
              <a:rPr lang="pt-BR" dirty="0"/>
              <a:t>axis([-5 10 0 1</a:t>
            </a:r>
            <a:r>
              <a:rPr lang="pt-BR" dirty="0" smtClean="0"/>
              <a:t>]).</a:t>
            </a:r>
            <a:endParaRPr lang="pt-BR" dirty="0"/>
          </a:p>
        </p:txBody>
      </p:sp>
    </p:spTree>
    <p:extLst>
      <p:ext uri="{BB962C8B-B14F-4D97-AF65-F5344CB8AC3E}">
        <p14:creationId xmlns:p14="http://schemas.microsoft.com/office/powerpoint/2010/main" val="16345362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Problem 2.2. Option 2. </a:t>
            </a:r>
            <a:endParaRPr lang="en-US" dirty="0"/>
          </a:p>
        </p:txBody>
      </p:sp>
      <p:pic>
        <p:nvPicPr>
          <p:cNvPr id="6" name="Picture 5"/>
          <p:cNvPicPr>
            <a:picLocks noChangeAspect="1"/>
          </p:cNvPicPr>
          <p:nvPr/>
        </p:nvPicPr>
        <p:blipFill rotWithShape="1">
          <a:blip r:embed="rId2"/>
          <a:srcRect l="22250" t="25133" r="46625" b="30223"/>
          <a:stretch/>
        </p:blipFill>
        <p:spPr>
          <a:xfrm>
            <a:off x="561975" y="1038224"/>
            <a:ext cx="7213262" cy="5819775"/>
          </a:xfrm>
          <a:prstGeom prst="rect">
            <a:avLst/>
          </a:prstGeom>
        </p:spPr>
      </p:pic>
    </p:spTree>
    <p:extLst>
      <p:ext uri="{BB962C8B-B14F-4D97-AF65-F5344CB8AC3E}">
        <p14:creationId xmlns:p14="http://schemas.microsoft.com/office/powerpoint/2010/main" val="67432144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400" y="0"/>
            <a:ext cx="10515600" cy="1325563"/>
          </a:xfrm>
        </p:spPr>
        <p:txBody>
          <a:bodyPr/>
          <a:lstStyle/>
          <a:p>
            <a:r>
              <a:rPr lang="en-US" dirty="0" smtClean="0"/>
              <a:t>Problem 2.2. Marking Scheme</a:t>
            </a:r>
            <a:endParaRPr lang="en-US" dirty="0"/>
          </a:p>
        </p:txBody>
      </p:sp>
      <p:sp>
        <p:nvSpPr>
          <p:cNvPr id="3" name="Content Placeholder 2"/>
          <p:cNvSpPr>
            <a:spLocks noGrp="1"/>
          </p:cNvSpPr>
          <p:nvPr>
            <p:ph idx="1"/>
          </p:nvPr>
        </p:nvSpPr>
        <p:spPr>
          <a:xfrm>
            <a:off x="406400" y="1092200"/>
            <a:ext cx="11466286" cy="5499100"/>
          </a:xfrm>
        </p:spPr>
        <p:txBody>
          <a:bodyPr>
            <a:normAutofit lnSpcReduction="10000"/>
          </a:bodyPr>
          <a:lstStyle/>
          <a:p>
            <a:pPr marL="0" indent="0">
              <a:buNone/>
            </a:pPr>
            <a:r>
              <a:rPr lang="en-US" dirty="0" smtClean="0"/>
              <a:t>The items must be done correctly.</a:t>
            </a:r>
          </a:p>
          <a:p>
            <a:pPr marL="0" indent="0">
              <a:buNone/>
            </a:pPr>
            <a:r>
              <a:rPr lang="en-US" dirty="0" smtClean="0"/>
              <a:t>Option 1. </a:t>
            </a:r>
            <a:r>
              <a:rPr lang="en-US" sz="2000" dirty="0" smtClean="0"/>
              <a:t>(</a:t>
            </a:r>
            <a:r>
              <a:rPr lang="en-US" sz="2000" b="1" dirty="0">
                <a:solidFill>
                  <a:srgbClr val="000000"/>
                </a:solidFill>
                <a:latin typeface="Courier New" panose="02070309020205020404" pitchFamily="49" charset="0"/>
              </a:rPr>
              <a:t>F = [k11; k12; k21; k23; k31; k32; k41; k42; k51</a:t>
            </a:r>
            <a:r>
              <a:rPr lang="en-US" sz="2000" b="1" dirty="0" smtClean="0">
                <a:solidFill>
                  <a:srgbClr val="000000"/>
                </a:solidFill>
                <a:latin typeface="Courier New" panose="02070309020205020404" pitchFamily="49" charset="0"/>
              </a:rPr>
              <a:t>];)</a:t>
            </a:r>
            <a:endParaRPr lang="en-US" sz="2000" dirty="0" smtClean="0"/>
          </a:p>
          <a:p>
            <a:pPr marL="0" indent="0">
              <a:buNone/>
            </a:pPr>
            <a:r>
              <a:rPr lang="en-US" dirty="0" smtClean="0"/>
              <a:t>[3*9%]: Each mesh is correct; its title is correct; </a:t>
            </a:r>
            <a:r>
              <a:rPr lang="en-US" dirty="0" smtClean="0"/>
              <a:t>and the </a:t>
            </a:r>
            <a:r>
              <a:rPr lang="en-US" dirty="0" smtClean="0"/>
              <a:t>axis range is correct. </a:t>
            </a:r>
          </a:p>
          <a:p>
            <a:pPr marL="0" indent="0">
              <a:buNone/>
            </a:pPr>
            <a:r>
              <a:rPr lang="en-US" dirty="0" smtClean="0"/>
              <a:t>[2%]: ‘m’ and ‘n’ work well. </a:t>
            </a:r>
            <a:endParaRPr lang="en-US" dirty="0"/>
          </a:p>
          <a:p>
            <a:pPr marL="0" indent="0">
              <a:buNone/>
            </a:pPr>
            <a:r>
              <a:rPr lang="en-US" dirty="0" smtClean="0"/>
              <a:t>[1%]: Press ‘q’ </a:t>
            </a:r>
            <a:r>
              <a:rPr lang="en-US" dirty="0" smtClean="0"/>
              <a:t>to show the student ID and name. Then </a:t>
            </a:r>
            <a:r>
              <a:rPr lang="en-US" dirty="0" smtClean="0"/>
              <a:t>quit the program</a:t>
            </a:r>
            <a:r>
              <a:rPr lang="en-US" dirty="0" smtClean="0"/>
              <a:t>.</a:t>
            </a:r>
          </a:p>
          <a:p>
            <a:pPr marL="0" indent="0">
              <a:buNone/>
            </a:pPr>
            <a:r>
              <a:rPr lang="en-US" b="1" dirty="0" smtClean="0"/>
              <a:t>We will not modify your script. If your program does not support ‘n’ and ‘m’, your score is zero.</a:t>
            </a:r>
            <a:endParaRPr lang="en-US" b="1" dirty="0"/>
          </a:p>
          <a:p>
            <a:pPr marL="0" indent="0">
              <a:buNone/>
            </a:pPr>
            <a:r>
              <a:rPr lang="en-US" dirty="0" smtClean="0"/>
              <a:t>Option 2.</a:t>
            </a:r>
          </a:p>
          <a:p>
            <a:pPr marL="0" indent="0">
              <a:buNone/>
            </a:pPr>
            <a:r>
              <a:rPr lang="en-US" dirty="0" smtClean="0"/>
              <a:t>[5%] : the left curve is correct and the title is correct.</a:t>
            </a:r>
          </a:p>
          <a:p>
            <a:pPr marL="0" indent="0">
              <a:buNone/>
            </a:pPr>
            <a:r>
              <a:rPr lang="en-US" dirty="0" smtClean="0"/>
              <a:t>[5%]: the left region is filled correctly.</a:t>
            </a:r>
          </a:p>
          <a:p>
            <a:pPr marL="0" indent="0">
              <a:buNone/>
            </a:pPr>
            <a:r>
              <a:rPr lang="en-US" dirty="0" smtClean="0"/>
              <a:t>[5%]: the right curve is correct and the </a:t>
            </a:r>
            <a:r>
              <a:rPr lang="en-US" dirty="0"/>
              <a:t>title is correct.</a:t>
            </a:r>
            <a:endParaRPr lang="en-US" dirty="0" smtClean="0"/>
          </a:p>
          <a:p>
            <a:pPr marL="0" indent="0">
              <a:buNone/>
            </a:pPr>
            <a:r>
              <a:rPr lang="en-US" dirty="0" smtClean="0"/>
              <a:t>[5%] the right </a:t>
            </a:r>
            <a:r>
              <a:rPr lang="en-US" dirty="0"/>
              <a:t>region is filled correctly.</a:t>
            </a:r>
          </a:p>
        </p:txBody>
      </p:sp>
    </p:spTree>
    <p:extLst>
      <p:ext uri="{BB962C8B-B14F-4D97-AF65-F5344CB8AC3E}">
        <p14:creationId xmlns:p14="http://schemas.microsoft.com/office/powerpoint/2010/main" val="5578747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977554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4"/>
            <a:ext cx="10515600" cy="4818243"/>
          </a:xfrm>
        </p:spPr>
        <p:txBody>
          <a:bodyPr>
            <a:normAutofit fontScale="85000" lnSpcReduction="10000"/>
          </a:bodyPr>
          <a:lstStyle/>
          <a:p>
            <a:pPr marL="0" indent="0">
              <a:buNone/>
            </a:pPr>
            <a:r>
              <a:rPr lang="en-US" dirty="0" smtClean="0"/>
              <a:t>Write all your programs in a folder. The folder name is mat_exam_02_student_ID. For example, if your ID is 12345678, the folder name is mat_exam_02_12345678.</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ex02_X_yourStudentID.m,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ex02_3_12345678.m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Final Exam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a:t>('Exam Problem </a:t>
            </a:r>
            <a:r>
              <a:rPr lang="en-US" dirty="0" smtClean="0"/>
              <a:t>2.1</a:t>
            </a:r>
            <a:r>
              <a:rPr lang="en-US" dirty="0"/>
              <a:t>') 	% show </a:t>
            </a:r>
            <a:r>
              <a:rPr lang="en-US" dirty="0" smtClean="0"/>
              <a:t>Exam </a:t>
            </a:r>
            <a:r>
              <a:rPr lang="en-US" dirty="0"/>
              <a:t>Problem </a:t>
            </a:r>
            <a:r>
              <a:rPr lang="en-US" dirty="0" smtClean="0"/>
              <a:t>2.1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(50%) Problem 2.1</a:t>
            </a:r>
            <a:endParaRPr lang="en-US" dirty="0"/>
          </a:p>
        </p:txBody>
      </p:sp>
      <p:sp>
        <p:nvSpPr>
          <p:cNvPr id="3" name="Content Placeholder 2"/>
          <p:cNvSpPr>
            <a:spLocks noGrp="1"/>
          </p:cNvSpPr>
          <p:nvPr>
            <p:ph idx="1"/>
          </p:nvPr>
        </p:nvSpPr>
        <p:spPr>
          <a:xfrm>
            <a:off x="838200" y="1115120"/>
            <a:ext cx="10515600" cy="5742879"/>
          </a:xfrm>
        </p:spPr>
        <p:txBody>
          <a:bodyPr>
            <a:normAutofit fontScale="85000" lnSpcReduction="20000"/>
          </a:bodyPr>
          <a:lstStyle/>
          <a:p>
            <a:pPr marL="0" indent="0">
              <a:buNone/>
            </a:pPr>
            <a:r>
              <a:rPr lang="en-US" altLang="zh-TW" dirty="0"/>
              <a:t>Assume that Y is generated randomly in a uniform manner inside </a:t>
            </a:r>
            <a:r>
              <a:rPr lang="en-US" altLang="zh-TW" dirty="0" smtClean="0"/>
              <a:t>(0,1).</a:t>
            </a:r>
            <a:endParaRPr lang="en-US" altLang="zh-TW" dirty="0"/>
          </a:p>
          <a:p>
            <a:pPr marL="0" indent="0">
              <a:buNone/>
            </a:pPr>
            <a:r>
              <a:rPr lang="en-US" altLang="zh-TW" dirty="0"/>
              <a:t>Let X = F(Y) = </a:t>
            </a:r>
            <a:r>
              <a:rPr lang="en-US" altLang="zh-TW" dirty="0" smtClean="0"/>
              <a:t>b (</a:t>
            </a:r>
            <a:r>
              <a:rPr lang="en-US" altLang="zh-TW" dirty="0" smtClean="0">
                <a:sym typeface="Symbol" panose="05050102010706020507" pitchFamily="18" charset="2"/>
              </a:rPr>
              <a:t> </a:t>
            </a:r>
            <a:r>
              <a:rPr lang="en-US" altLang="zh-TW" dirty="0">
                <a:sym typeface="Symbol" panose="05050102010706020507" pitchFamily="18" charset="2"/>
              </a:rPr>
              <a:t>a  </a:t>
            </a:r>
            <a:r>
              <a:rPr lang="en-US" altLang="zh-TW" dirty="0" smtClean="0"/>
              <a:t>Y</a:t>
            </a:r>
            <a:r>
              <a:rPr lang="en-US" altLang="zh-TW" baseline="30000" dirty="0" smtClean="0"/>
              <a:t> 2 </a:t>
            </a:r>
            <a:r>
              <a:rPr lang="en-US" altLang="zh-TW" dirty="0" smtClean="0">
                <a:sym typeface="Symbol" panose="05050102010706020507" pitchFamily="18" charset="2"/>
              </a:rPr>
              <a:t>/2</a:t>
            </a:r>
            <a:r>
              <a:rPr lang="en-US" altLang="zh-TW" dirty="0" smtClean="0"/>
              <a:t>).</a:t>
            </a:r>
            <a:endParaRPr lang="en-US" altLang="zh-TW" dirty="0"/>
          </a:p>
          <a:p>
            <a:pPr marL="0" indent="0">
              <a:buNone/>
            </a:pPr>
            <a:endParaRPr lang="en-US" altLang="zh-TW" dirty="0"/>
          </a:p>
          <a:p>
            <a:pPr marL="0" indent="0">
              <a:buNone/>
            </a:pPr>
            <a:r>
              <a:rPr lang="en-US" altLang="zh-TW" dirty="0"/>
              <a:t>Ask to input a, </a:t>
            </a:r>
            <a:r>
              <a:rPr lang="en-US" altLang="zh-TW" dirty="0" smtClean="0"/>
              <a:t>and b. </a:t>
            </a:r>
            <a:r>
              <a:rPr lang="en-US" altLang="zh-TW" dirty="0"/>
              <a:t>Assume that each of them is nonzero. The valid input is that </a:t>
            </a:r>
            <a:endParaRPr lang="en-US" altLang="zh-TW" dirty="0" smtClean="0"/>
          </a:p>
          <a:p>
            <a:pPr>
              <a:buFont typeface="Wingdings" panose="05000000000000000000" pitchFamily="2" charset="2"/>
              <a:buChar char="Ø"/>
            </a:pPr>
            <a:r>
              <a:rPr lang="en-US" altLang="zh-TW" dirty="0"/>
              <a:t>	</a:t>
            </a:r>
            <a:r>
              <a:rPr lang="en-US" altLang="zh-TW" dirty="0" smtClean="0"/>
              <a:t>a in [0.5, 1], and </a:t>
            </a:r>
          </a:p>
          <a:p>
            <a:pPr>
              <a:buFont typeface="Wingdings" panose="05000000000000000000" pitchFamily="2" charset="2"/>
              <a:buChar char="Ø"/>
            </a:pPr>
            <a:r>
              <a:rPr lang="en-US" altLang="zh-TW" dirty="0"/>
              <a:t>	</a:t>
            </a:r>
            <a:r>
              <a:rPr lang="en-US" altLang="zh-TW" dirty="0" smtClean="0"/>
              <a:t>b in [-1, -0.5] or [0.5, 1].</a:t>
            </a:r>
          </a:p>
          <a:p>
            <a:pPr marL="0" indent="0">
              <a:buNone/>
            </a:pPr>
            <a:endParaRPr lang="en-US" altLang="zh-TW" dirty="0"/>
          </a:p>
          <a:p>
            <a:pPr marL="0" indent="0">
              <a:buNone/>
            </a:pPr>
            <a:r>
              <a:rPr lang="en-US" altLang="zh-TW" dirty="0"/>
              <a:t>Ask to input the number of samples of X. Let the number be n. Implement the following steps:</a:t>
            </a:r>
          </a:p>
          <a:p>
            <a:pPr marL="514350" indent="-514350">
              <a:buFont typeface="+mj-lt"/>
              <a:buAutoNum type="arabicPeriod"/>
            </a:pPr>
            <a:r>
              <a:rPr lang="en-US" altLang="zh-TW" dirty="0"/>
              <a:t>If n is zero, quit the program. n is inside [0, </a:t>
            </a:r>
            <a:r>
              <a:rPr lang="en-US" altLang="zh-TW" dirty="0" smtClean="0"/>
              <a:t>1000000].</a:t>
            </a:r>
            <a:endParaRPr lang="en-US" altLang="zh-TW" dirty="0"/>
          </a:p>
          <a:p>
            <a:pPr marL="514350" indent="-514350">
              <a:buFont typeface="+mj-lt"/>
              <a:buAutoNum type="arabicPeriod"/>
            </a:pPr>
            <a:r>
              <a:rPr lang="en-US" altLang="zh-TW" dirty="0"/>
              <a:t>Ask to input </a:t>
            </a:r>
            <a:r>
              <a:rPr lang="en-US" altLang="zh-TW" dirty="0" smtClean="0"/>
              <a:t>a  and b. </a:t>
            </a:r>
            <a:r>
              <a:rPr lang="en-US" altLang="zh-TW" dirty="0"/>
              <a:t>Check if they are valid. If they are invalid, show a message and </a:t>
            </a:r>
            <a:r>
              <a:rPr lang="en-US" altLang="zh-TW" dirty="0" smtClean="0"/>
              <a:t>repeat step 2.</a:t>
            </a:r>
          </a:p>
          <a:p>
            <a:pPr marL="514350" indent="-514350">
              <a:buFont typeface="+mj-lt"/>
              <a:buAutoNum type="arabicPeriod"/>
            </a:pPr>
            <a:r>
              <a:rPr lang="en-US" altLang="zh-TW" dirty="0" smtClean="0"/>
              <a:t>Ask to input an option:</a:t>
            </a:r>
          </a:p>
          <a:p>
            <a:pPr marL="0" indent="0">
              <a:buNone/>
            </a:pPr>
            <a:r>
              <a:rPr lang="en-US" altLang="zh-TW" dirty="0" smtClean="0"/>
              <a:t>	Option 1) </a:t>
            </a:r>
            <a:r>
              <a:rPr lang="en-US" dirty="0" smtClean="0"/>
              <a:t>Show pdf of x for given a and b</a:t>
            </a:r>
          </a:p>
          <a:p>
            <a:pPr marL="0" indent="0">
              <a:buNone/>
            </a:pPr>
            <a:r>
              <a:rPr lang="en-US" altLang="zh-TW" dirty="0" smtClean="0"/>
              <a:t>	Option 2) </a:t>
            </a:r>
            <a:r>
              <a:rPr lang="en-US" dirty="0"/>
              <a:t>Show pdf of x for fixed sets of a and </a:t>
            </a:r>
            <a:r>
              <a:rPr lang="en-US" dirty="0" smtClean="0"/>
              <a:t>b</a:t>
            </a:r>
            <a:endParaRPr lang="en-US" altLang="zh-TW" dirty="0"/>
          </a:p>
        </p:txBody>
      </p:sp>
    </p:spTree>
    <p:extLst>
      <p:ext uri="{BB962C8B-B14F-4D97-AF65-F5344CB8AC3E}">
        <p14:creationId xmlns:p14="http://schemas.microsoft.com/office/powerpoint/2010/main" val="175954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Problem 2.1. Option 1. [30%]</a:t>
            </a:r>
            <a:endParaRPr lang="en-US" dirty="0"/>
          </a:p>
        </p:txBody>
      </p:sp>
      <p:sp>
        <p:nvSpPr>
          <p:cNvPr id="3" name="Content Placeholder 2"/>
          <p:cNvSpPr>
            <a:spLocks noGrp="1"/>
          </p:cNvSpPr>
          <p:nvPr>
            <p:ph idx="1"/>
          </p:nvPr>
        </p:nvSpPr>
        <p:spPr>
          <a:xfrm>
            <a:off x="838200" y="1115120"/>
            <a:ext cx="10515600" cy="5742879"/>
          </a:xfrm>
        </p:spPr>
        <p:txBody>
          <a:bodyPr>
            <a:normAutofit/>
          </a:bodyPr>
          <a:lstStyle/>
          <a:p>
            <a:pPr marL="514350" indent="-514350">
              <a:buFont typeface="+mj-lt"/>
              <a:buAutoNum type="arabicPeriod"/>
            </a:pPr>
            <a:r>
              <a:rPr lang="en-US" altLang="zh-TW" dirty="0" smtClean="0"/>
              <a:t>Clear </a:t>
            </a:r>
            <a:r>
              <a:rPr lang="en-US" altLang="zh-TW" dirty="0"/>
              <a:t>the figure(s</a:t>
            </a:r>
            <a:r>
              <a:rPr lang="en-US" altLang="zh-TW" dirty="0" smtClean="0"/>
              <a:t>). Use a 1x2 grid to draw figures.</a:t>
            </a:r>
          </a:p>
          <a:p>
            <a:pPr marL="514350" indent="-514350">
              <a:buFont typeface="+mj-lt"/>
              <a:buAutoNum type="arabicPeriod"/>
            </a:pPr>
            <a:r>
              <a:rPr lang="en-US" altLang="zh-TW" dirty="0"/>
              <a:t>Randomly generate n samples of X. </a:t>
            </a:r>
            <a:endParaRPr lang="en-US" altLang="zh-TW" dirty="0" smtClean="0"/>
          </a:p>
          <a:p>
            <a:pPr marL="514350" indent="-514350">
              <a:buFont typeface="+mj-lt"/>
              <a:buAutoNum type="arabicPeriod"/>
            </a:pPr>
            <a:r>
              <a:rPr lang="en-US" altLang="zh-TW" dirty="0" smtClean="0"/>
              <a:t>Draw </a:t>
            </a:r>
            <a:r>
              <a:rPr lang="en-US" altLang="zh-TW" dirty="0"/>
              <a:t>the pdf of Y on </a:t>
            </a:r>
            <a:r>
              <a:rPr lang="en-US" altLang="zh-TW" dirty="0" smtClean="0"/>
              <a:t>a subfigure on the left. Then draw the pdf of X on a subfigure on the right.</a:t>
            </a:r>
            <a:endParaRPr lang="en-US" altLang="zh-TW" dirty="0"/>
          </a:p>
          <a:p>
            <a:pPr marL="514350" indent="-514350">
              <a:buFont typeface="+mj-lt"/>
              <a:buAutoNum type="arabicPeriod"/>
            </a:pPr>
            <a:r>
              <a:rPr lang="en-US" altLang="zh-TW" dirty="0" smtClean="0"/>
              <a:t>Show the titles of the two figures similar to the demo figures.</a:t>
            </a:r>
          </a:p>
          <a:p>
            <a:pPr marL="514350" indent="-514350">
              <a:buFont typeface="+mj-lt"/>
              <a:buAutoNum type="arabicPeriod"/>
            </a:pPr>
            <a:r>
              <a:rPr lang="en-US" altLang="zh-TW" dirty="0" smtClean="0"/>
              <a:t>Report </a:t>
            </a:r>
            <a:r>
              <a:rPr lang="en-US" altLang="zh-TW" dirty="0"/>
              <a:t>the average (M) and standard deviation (SD) of the n samples as the title of the figure. Also, report a</a:t>
            </a:r>
            <a:r>
              <a:rPr lang="en-US" altLang="zh-TW" dirty="0" smtClean="0"/>
              <a:t>, and b. The </a:t>
            </a:r>
            <a:r>
              <a:rPr lang="en-US" altLang="zh-TW" dirty="0"/>
              <a:t>format is: </a:t>
            </a:r>
            <a:r>
              <a:rPr lang="en-US" altLang="zh-TW" dirty="0" smtClean="0"/>
              <a:t>Mean= </a:t>
            </a:r>
            <a:r>
              <a:rPr lang="en-US" altLang="zh-TW" dirty="0"/>
              <a:t>…; SD= …; a=…; b</a:t>
            </a:r>
            <a:r>
              <a:rPr lang="en-US" altLang="zh-TW" dirty="0" smtClean="0"/>
              <a:t>=…;</a:t>
            </a:r>
          </a:p>
          <a:p>
            <a:pPr marL="514350" indent="-514350">
              <a:buFont typeface="+mj-lt"/>
              <a:buAutoNum type="arabicPeriod"/>
            </a:pPr>
            <a:r>
              <a:rPr lang="en-US" altLang="zh-TW" dirty="0" smtClean="0"/>
              <a:t>Animate </a:t>
            </a:r>
            <a:r>
              <a:rPr lang="en-US" altLang="zh-TW" dirty="0"/>
              <a:t>a point to move along the curve of the </a:t>
            </a:r>
            <a:r>
              <a:rPr lang="en-US" altLang="zh-TW" dirty="0" smtClean="0"/>
              <a:t>pdf of Y. Also, animate the corresponding point on the curve of the pdf of X.</a:t>
            </a:r>
            <a:endParaRPr lang="en-US" altLang="zh-TW" dirty="0"/>
          </a:p>
          <a:p>
            <a:pPr marL="0" indent="0">
              <a:buNone/>
            </a:pPr>
            <a:r>
              <a:rPr lang="en-US" altLang="zh-TW" dirty="0"/>
              <a:t> </a:t>
            </a:r>
            <a:r>
              <a:rPr lang="en-US" altLang="zh-TW" dirty="0" smtClean="0"/>
              <a:t>     Note the movement direction of the point depends on the sign of b.</a:t>
            </a:r>
            <a:endParaRPr lang="en-US" altLang="zh-TW" dirty="0"/>
          </a:p>
          <a:p>
            <a:pPr marL="0" indent="0">
              <a:buNone/>
            </a:pPr>
            <a:endParaRPr lang="en-US" baseline="30000" dirty="0"/>
          </a:p>
          <a:p>
            <a:pPr marL="0" indent="0">
              <a:buNone/>
            </a:pPr>
            <a:endParaRPr lang="en-US" dirty="0"/>
          </a:p>
        </p:txBody>
      </p:sp>
    </p:spTree>
    <p:extLst>
      <p:ext uri="{BB962C8B-B14F-4D97-AF65-F5344CB8AC3E}">
        <p14:creationId xmlns:p14="http://schemas.microsoft.com/office/powerpoint/2010/main" val="6915560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0"/>
            <a:ext cx="10515600" cy="1325563"/>
          </a:xfrm>
        </p:spPr>
        <p:txBody>
          <a:bodyPr>
            <a:normAutofit/>
          </a:bodyPr>
          <a:lstStyle/>
          <a:p>
            <a:r>
              <a:rPr lang="en-US" sz="4000" dirty="0" smtClean="0"/>
              <a:t>Problem 2.1. Option 1. a =0.5. b =-1.0.</a:t>
            </a:r>
            <a:br>
              <a:rPr lang="en-US" sz="4000" dirty="0" smtClean="0"/>
            </a:br>
            <a:r>
              <a:rPr lang="en-US" sz="4000" dirty="0"/>
              <a:t>Play to see the animation</a:t>
            </a:r>
          </a:p>
        </p:txBody>
      </p:sp>
      <p:pic>
        <p:nvPicPr>
          <p:cNvPr id="5" name="pdf_a05bn1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52715" y="1325563"/>
            <a:ext cx="10547922" cy="5537660"/>
          </a:xfrm>
          <a:prstGeom prst="rect">
            <a:avLst/>
          </a:prstGeom>
        </p:spPr>
      </p:pic>
    </p:spTree>
    <p:extLst>
      <p:ext uri="{BB962C8B-B14F-4D97-AF65-F5344CB8AC3E}">
        <p14:creationId xmlns:p14="http://schemas.microsoft.com/office/powerpoint/2010/main" val="2950568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3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10825</TotalTime>
  <Words>1547</Words>
  <Application>Microsoft Office PowerPoint</Application>
  <PresentationFormat>Widescreen</PresentationFormat>
  <Paragraphs>232</Paragraphs>
  <Slides>24</Slides>
  <Notes>2</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新細明體</vt:lpstr>
      <vt:lpstr>Arial</vt:lpstr>
      <vt:lpstr>Calibri</vt:lpstr>
      <vt:lpstr>Calibri Light</vt:lpstr>
      <vt:lpstr>Courier New</vt:lpstr>
      <vt:lpstr>Symbol</vt:lpstr>
      <vt:lpstr>Tahoma</vt:lpstr>
      <vt:lpstr>Wingdings</vt:lpstr>
      <vt:lpstr>Office Theme</vt:lpstr>
      <vt:lpstr>MATLAB Programming</vt:lpstr>
      <vt:lpstr>Content</vt:lpstr>
      <vt:lpstr>About demo video and demo programs.</vt:lpstr>
      <vt:lpstr>Program file name format</vt:lpstr>
      <vt:lpstr>File content header</vt:lpstr>
      <vt:lpstr>File content</vt:lpstr>
      <vt:lpstr>(50%) Problem 2.1</vt:lpstr>
      <vt:lpstr>Problem 2.1. Option 1. [30%]</vt:lpstr>
      <vt:lpstr>Problem 2.1. Option 1. a =0.5. b =-1.0. Play to see the animation</vt:lpstr>
      <vt:lpstr>Problem 2.1. Option 1. a =0.5. b =-1.0.  Play to see the animation</vt:lpstr>
      <vt:lpstr>Problem 2.1. Option 2. [20%]</vt:lpstr>
      <vt:lpstr>Problem 2.1. Marking Scheme</vt:lpstr>
      <vt:lpstr>(50%) Problem 2.2. </vt:lpstr>
      <vt:lpstr>Problem 2.2. Option 1. (30%)</vt:lpstr>
      <vt:lpstr>Problem 2.2. Option 1.</vt:lpstr>
      <vt:lpstr>Problem 2.2. Option 1.</vt:lpstr>
      <vt:lpstr>Problem 2.2. Option 1.</vt:lpstr>
      <vt:lpstr>Problem 2.2. Option 1.</vt:lpstr>
      <vt:lpstr>Problem 2.2. Option 1.</vt:lpstr>
      <vt:lpstr>Problem 2.2. Option 1. Notice that the labels of the x-axis and y-axis shows the ranges that are the same as what we set for x and y.</vt:lpstr>
      <vt:lpstr>Problem 2.2. Option 2. Importance sampling</vt:lpstr>
      <vt:lpstr>Problem 2.2. Option 2. </vt:lpstr>
      <vt:lpstr>Problem 2.2. Marking Scheme</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542</cp:revision>
  <dcterms:created xsi:type="dcterms:W3CDTF">2019-02-26T08:18:36Z</dcterms:created>
  <dcterms:modified xsi:type="dcterms:W3CDTF">2020-06-07T07:58:47Z</dcterms:modified>
</cp:coreProperties>
</file>